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1pPr>
    <a:lvl2pPr marL="0" marR="0" indent="45720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2pPr>
    <a:lvl3pPr marL="0" marR="0" indent="91440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3pPr>
    <a:lvl4pPr marL="0" marR="0" indent="137160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4pPr>
    <a:lvl5pPr marL="0" marR="0" indent="182880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5pPr>
    <a:lvl6pPr marL="0" marR="0" indent="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6pPr>
    <a:lvl7pPr marL="0" marR="0" indent="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7pPr>
    <a:lvl8pPr marL="0" marR="0" indent="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8pPr>
    <a:lvl9pPr marL="0" marR="0" indent="0" algn="l" defTabSz="457200" rtl="0" fontAlgn="auto" latinLnBrk="0" hangingPunct="0">
      <a:lnSpc>
        <a:spcPct val="100000"/>
      </a:lnSpc>
      <a:spcBef>
        <a:spcPts val="100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b="0" baseline="0" cap="none" i="0" spc="0" strike="noStrike" sz="6300" u="none" kumimoji="0" normalizeH="0">
        <a:ln>
          <a:noFill/>
        </a:ln>
        <a:solidFill>
          <a:srgbClr val="000000"/>
        </a:solidFill>
        <a:effectLst/>
        <a:uFillTx/>
        <a:latin typeface="IBM Plex Sans Medium"/>
        <a:ea typeface="IBM Plex Sans Medium"/>
        <a:cs typeface="IBM Plex Sans Medium"/>
        <a:sym typeface="IBM Plex Sans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xfrm>
            <a:off x="857098" y="4507255"/>
            <a:ext cx="15776094" cy="2468163"/>
          </a:xfrm>
          <a:prstGeom prst="rect">
            <a:avLst/>
          </a:prstGeom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lnSpc>
                <a:spcPct val="100000"/>
              </a:lnSpc>
              <a:defRPr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Subtitle Text"/>
          <p:cNvSpPr txBox="1"/>
          <p:nvPr>
            <p:ph type="body" sz="quarter" idx="21"/>
          </p:nvPr>
        </p:nvSpPr>
        <p:spPr>
          <a:xfrm>
            <a:off x="895198" y="7151344"/>
            <a:ext cx="15776094" cy="9906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54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</a:lstStyle>
          <a:p>
            <a:pPr/>
            <a:r>
              <a:t>Subtitle Text</a:t>
            </a:r>
          </a:p>
        </p:txBody>
      </p:sp>
      <p:sp>
        <p:nvSpPr>
          <p:cNvPr id="16" name="Presenter Name"/>
          <p:cNvSpPr txBox="1"/>
          <p:nvPr>
            <p:ph type="body" sz="quarter" idx="22"/>
          </p:nvPr>
        </p:nvSpPr>
        <p:spPr>
          <a:xfrm>
            <a:off x="895198" y="10847044"/>
            <a:ext cx="8526577" cy="7620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5900"/>
              </a:spcBef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Presenter Name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ubtitle Text"/>
          <p:cNvSpPr txBox="1"/>
          <p:nvPr>
            <p:ph type="body" sz="quarter" idx="21"/>
          </p:nvPr>
        </p:nvSpPr>
        <p:spPr>
          <a:xfrm>
            <a:off x="895198" y="7151344"/>
            <a:ext cx="15776094" cy="9906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5400">
                <a:solidFill>
                  <a:srgbClr val="163AC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</a:lstStyle>
          <a:p>
            <a:pPr/>
            <a:r>
              <a:t>Subtitle Text</a:t>
            </a:r>
          </a:p>
        </p:txBody>
      </p:sp>
      <p:sp>
        <p:nvSpPr>
          <p:cNvPr id="25" name="Title Text"/>
          <p:cNvSpPr txBox="1"/>
          <p:nvPr>
            <p:ph type="body" sz="quarter" idx="22"/>
          </p:nvPr>
        </p:nvSpPr>
        <p:spPr>
          <a:xfrm>
            <a:off x="857098" y="4507255"/>
            <a:ext cx="15776094" cy="2468163"/>
          </a:xfrm>
          <a:prstGeom prst="rect">
            <a:avLst/>
          </a:prstGeom>
        </p:spPr>
        <p:txBody>
          <a:bodyPr lIns="50800" tIns="50800" rIns="50800" bIns="50800" anchor="b">
            <a:normAutofit fontScale="100000" lnSpcReduction="0"/>
          </a:bodyPr>
          <a:lstStyle>
            <a:lvl1pPr defTabSz="825500">
              <a:spcBef>
                <a:spcPts val="0"/>
              </a:spcBef>
              <a:defRPr sz="10000">
                <a:solidFill>
                  <a:srgbClr val="163AC0"/>
                </a:solidFill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ody Level One…"/>
          <p:cNvSpPr txBox="1"/>
          <p:nvPr>
            <p:ph type="body" idx="1"/>
          </p:nvPr>
        </p:nvSpPr>
        <p:spPr>
          <a:xfrm>
            <a:off x="605181" y="3400202"/>
            <a:ext cx="23173638" cy="9153450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825500">
              <a:spcBef>
                <a:spcPts val="1000"/>
              </a:spcBef>
              <a:buSzPct val="75000"/>
              <a:buChar char="•"/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1206500" indent="-571500" defTabSz="825500">
              <a:spcBef>
                <a:spcPts val="1000"/>
              </a:spcBef>
              <a:buSzPct val="75000"/>
              <a:buChar char="•"/>
              <a:defRPr sz="4500"/>
            </a:lvl2pPr>
            <a:lvl3pPr marL="1778000" indent="-508000" defTabSz="825500">
              <a:spcBef>
                <a:spcPts val="1000"/>
              </a:spcBef>
              <a:buSzPct val="75000"/>
              <a:defRPr sz="4000"/>
            </a:lvl3pPr>
            <a:lvl4pPr marL="2362200" indent="-457200" defTabSz="825500">
              <a:spcBef>
                <a:spcPts val="1000"/>
              </a:spcBef>
              <a:buSzPct val="75000"/>
              <a:buChar char="➡"/>
              <a:defRPr sz="3700"/>
            </a:lvl4pPr>
            <a:lvl5pPr marL="2984500" indent="-444500" defTabSz="825500">
              <a:spcBef>
                <a:spcPts val="1000"/>
              </a:spcBef>
              <a:buSzPct val="75000"/>
              <a:buChar char="❖"/>
              <a:defRPr i="1"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23513769" y="13154517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" name="Topic"/>
          <p:cNvSpPr txBox="1"/>
          <p:nvPr>
            <p:ph type="body" sz="quarter" idx="21"/>
          </p:nvPr>
        </p:nvSpPr>
        <p:spPr>
          <a:xfrm>
            <a:off x="605181" y="811579"/>
            <a:ext cx="22080329" cy="12319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6800"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37" name="Description"/>
          <p:cNvSpPr txBox="1"/>
          <p:nvPr>
            <p:ph type="body" sz="quarter" idx="22"/>
          </p:nvPr>
        </p:nvSpPr>
        <p:spPr>
          <a:xfrm>
            <a:off x="605181" y="2054827"/>
            <a:ext cx="22080328" cy="777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600">
                <a:uFill>
                  <a:solidFill>
                    <a:srgbClr val="006868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Description</a:t>
            </a:r>
          </a:p>
        </p:txBody>
      </p:sp>
      <p:pic>
        <p:nvPicPr>
          <p:cNvPr id="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 Swinla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ody Level One…"/>
          <p:cNvSpPr txBox="1"/>
          <p:nvPr>
            <p:ph type="body" sz="half" idx="1"/>
          </p:nvPr>
        </p:nvSpPr>
        <p:spPr>
          <a:xfrm>
            <a:off x="588118" y="3400202"/>
            <a:ext cx="10969280" cy="9690837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825500">
              <a:spcBef>
                <a:spcPts val="1000"/>
              </a:spcBef>
              <a:buSzPct val="75000"/>
              <a:buChar char="•"/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1206500" indent="-571500" defTabSz="825500">
              <a:spcBef>
                <a:spcPts val="1000"/>
              </a:spcBef>
              <a:buSzPct val="75000"/>
              <a:buChar char="•"/>
              <a:defRPr sz="4500"/>
            </a:lvl2pPr>
            <a:lvl3pPr marL="1778000" indent="-508000" defTabSz="825500">
              <a:spcBef>
                <a:spcPts val="1000"/>
              </a:spcBef>
              <a:buSzPct val="75000"/>
              <a:defRPr sz="4000"/>
            </a:lvl3pPr>
            <a:lvl4pPr marL="2362200" indent="-457200" defTabSz="825500">
              <a:spcBef>
                <a:spcPts val="1000"/>
              </a:spcBef>
              <a:buSzPct val="75000"/>
              <a:buChar char="➡"/>
              <a:defRPr sz="3700"/>
            </a:lvl4pPr>
            <a:lvl5pPr marL="2984500" indent="-444500" defTabSz="825500">
              <a:spcBef>
                <a:spcPts val="1000"/>
              </a:spcBef>
              <a:buSzPct val="75000"/>
              <a:buChar char="❖"/>
              <a:defRPr i="1"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3513769" y="13154517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" name="Topic"/>
          <p:cNvSpPr txBox="1"/>
          <p:nvPr>
            <p:ph type="body" sz="quarter" idx="21"/>
          </p:nvPr>
        </p:nvSpPr>
        <p:spPr>
          <a:xfrm>
            <a:off x="605181" y="811579"/>
            <a:ext cx="22080329" cy="12319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6800"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48" name="Description"/>
          <p:cNvSpPr txBox="1"/>
          <p:nvPr>
            <p:ph type="body" sz="quarter" idx="22"/>
          </p:nvPr>
        </p:nvSpPr>
        <p:spPr>
          <a:xfrm>
            <a:off x="605181" y="2054827"/>
            <a:ext cx="22080328" cy="777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600">
                <a:uFill>
                  <a:solidFill>
                    <a:srgbClr val="006868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Description</a:t>
            </a:r>
          </a:p>
        </p:txBody>
      </p:sp>
      <p:sp>
        <p:nvSpPr>
          <p:cNvPr id="49" name="Body Level One…"/>
          <p:cNvSpPr txBox="1"/>
          <p:nvPr>
            <p:ph type="body" sz="half" idx="23"/>
          </p:nvPr>
        </p:nvSpPr>
        <p:spPr>
          <a:xfrm>
            <a:off x="12304610" y="3400202"/>
            <a:ext cx="10969281" cy="9690837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825500">
              <a:spcBef>
                <a:spcPts val="1000"/>
              </a:spcBef>
              <a:buSzPct val="75000"/>
              <a:buChar char="•"/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1206500" indent="-571500" defTabSz="825500">
              <a:spcBef>
                <a:spcPts val="1000"/>
              </a:spcBef>
              <a:buSzPct val="75000"/>
              <a:buChar char="•"/>
              <a:defRPr sz="4500"/>
            </a:lvl2pPr>
            <a:lvl3pPr marL="1778000" indent="-508000" defTabSz="825500">
              <a:spcBef>
                <a:spcPts val="1000"/>
              </a:spcBef>
              <a:buSzPct val="75000"/>
              <a:defRPr sz="4000"/>
            </a:lvl3pPr>
            <a:lvl4pPr marL="2362200" indent="-457200" defTabSz="825500">
              <a:spcBef>
                <a:spcPts val="1000"/>
              </a:spcBef>
              <a:buSzPct val="75000"/>
              <a:buChar char="➡"/>
              <a:defRPr sz="3700"/>
            </a:lvl4pPr>
            <a:lvl5pPr marL="2984500" indent="-444500" defTabSz="825500">
              <a:spcBef>
                <a:spcPts val="1000"/>
              </a:spcBef>
              <a:buSzPct val="75000"/>
              <a:buChar char="❖"/>
              <a:defRPr i="1" sz="3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23666169" y="13052917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" name="Topic"/>
          <p:cNvSpPr txBox="1"/>
          <p:nvPr>
            <p:ph type="body" sz="quarter" idx="21"/>
          </p:nvPr>
        </p:nvSpPr>
        <p:spPr>
          <a:xfrm>
            <a:off x="605181" y="811579"/>
            <a:ext cx="22080329" cy="12319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6800"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59" name="Description"/>
          <p:cNvSpPr txBox="1"/>
          <p:nvPr>
            <p:ph type="body" sz="quarter" idx="22"/>
          </p:nvPr>
        </p:nvSpPr>
        <p:spPr>
          <a:xfrm>
            <a:off x="605181" y="2054827"/>
            <a:ext cx="22080328" cy="777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600">
                <a:uFill>
                  <a:solidFill>
                    <a:srgbClr val="006868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Description</a:t>
            </a:r>
          </a:p>
        </p:txBody>
      </p:sp>
      <p:pic>
        <p:nvPicPr>
          <p:cNvPr id="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"/>
          <p:cNvSpPr txBox="1"/>
          <p:nvPr>
            <p:ph type="sldNum" sz="quarter" idx="2"/>
          </p:nvPr>
        </p:nvSpPr>
        <p:spPr>
          <a:xfrm>
            <a:off x="23513769" y="13154517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"/>
          <p:cNvSpPr txBox="1"/>
          <p:nvPr>
            <p:ph type="sldNum" sz="quarter" idx="2"/>
          </p:nvPr>
        </p:nvSpPr>
        <p:spPr>
          <a:xfrm>
            <a:off x="23513769" y="13154517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6" name="– Johnny Appleseed"/>
          <p:cNvSpPr/>
          <p:nvPr>
            <p:ph type="body" sz="quarter" idx="21"/>
          </p:nvPr>
        </p:nvSpPr>
        <p:spPr>
          <a:xfrm>
            <a:off x="2381250" y="8953500"/>
            <a:ext cx="19621500" cy="723900"/>
          </a:xfrm>
          <a:prstGeom prst="rect">
            <a:avLst/>
          </a:prstGeom>
        </p:spPr>
        <p:txBody>
          <a:bodyPr lIns="50800" tIns="50800" rIns="50800" bIns="50800">
            <a:spAutoFit/>
          </a:bodyPr>
          <a:lstStyle>
            <a:lvl1pPr algn="r" defTabSz="825500">
              <a:spcBef>
                <a:spcPts val="0"/>
              </a:spcBef>
              <a:defRPr b="1" i="1" sz="3800"/>
            </a:lvl1pPr>
          </a:lstStyle>
          <a:p>
            <a:pPr/>
            <a:r>
              <a:t>– Johnny Appleseed</a:t>
            </a:r>
          </a:p>
        </p:txBody>
      </p:sp>
      <p:sp>
        <p:nvSpPr>
          <p:cNvPr id="77" name="“Type a quote here.”"/>
          <p:cNvSpPr/>
          <p:nvPr>
            <p:ph type="body" sz="quarter" idx="22"/>
          </p:nvPr>
        </p:nvSpPr>
        <p:spPr>
          <a:xfrm>
            <a:off x="2381250" y="5490580"/>
            <a:ext cx="19621500" cy="11811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6500">
                <a:solidFill>
                  <a:srgbClr val="163AC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</a:lstStyle>
          <a:p>
            <a:pPr/>
            <a:r>
              <a:t>“Type a quote here.” </a:t>
            </a:r>
          </a:p>
        </p:txBody>
      </p:sp>
      <p:pic>
        <p:nvPicPr>
          <p:cNvPr id="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6" y="128834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 and Image W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"/>
          <p:cNvSpPr/>
          <p:nvPr/>
        </p:nvSpPr>
        <p:spPr>
          <a:xfrm>
            <a:off x="-67734" y="-37271"/>
            <a:ext cx="13048193" cy="13790542"/>
          </a:xfrm>
          <a:prstGeom prst="rect">
            <a:avLst/>
          </a:prstGeom>
          <a:solidFill>
            <a:srgbClr val="0B265B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685982">
              <a:spcBef>
                <a:spcPts val="0"/>
              </a:spcBef>
              <a:tabLst/>
              <a:def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672184" y="13243055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7" name="Topic"/>
          <p:cNvSpPr txBox="1"/>
          <p:nvPr>
            <p:ph type="body" sz="quarter" idx="21"/>
          </p:nvPr>
        </p:nvSpPr>
        <p:spPr>
          <a:xfrm>
            <a:off x="605181" y="811579"/>
            <a:ext cx="12069455" cy="12319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68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88" name="Description"/>
          <p:cNvSpPr txBox="1"/>
          <p:nvPr>
            <p:ph type="body" sz="quarter" idx="22"/>
          </p:nvPr>
        </p:nvSpPr>
        <p:spPr>
          <a:xfrm>
            <a:off x="605181" y="2054827"/>
            <a:ext cx="11963686" cy="77724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 defTabSz="914400">
              <a:lnSpc>
                <a:spcPct val="90000"/>
              </a:lnSpc>
              <a:spcBef>
                <a:spcPts val="10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600">
                <a:solidFill>
                  <a:srgbClr val="FFFFFF"/>
                </a:solidFill>
                <a:uFill>
                  <a:solidFill>
                    <a:srgbClr val="006868"/>
                  </a:solidFill>
                </a:uFill>
              </a:defRPr>
            </a:lvl1pPr>
          </a:lstStyle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Description</a:t>
            </a:r>
          </a:p>
        </p:txBody>
      </p:sp>
      <p:sp>
        <p:nvSpPr>
          <p:cNvPr id="89" name="Body Level One…"/>
          <p:cNvSpPr txBox="1"/>
          <p:nvPr>
            <p:ph type="body" sz="half" idx="23"/>
          </p:nvPr>
        </p:nvSpPr>
        <p:spPr>
          <a:xfrm>
            <a:off x="588118" y="3696073"/>
            <a:ext cx="11867741" cy="9394966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825500">
              <a:spcBef>
                <a:spcPts val="1000"/>
              </a:spcBef>
              <a:buSzPct val="75000"/>
              <a:buChar char="•"/>
              <a:defRPr sz="48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1206500" indent="-571500" defTabSz="825500">
              <a:spcBef>
                <a:spcPts val="1000"/>
              </a:spcBef>
              <a:buSzPct val="75000"/>
              <a:buChar char="•"/>
              <a:defRPr sz="4500">
                <a:solidFill>
                  <a:srgbClr val="FFFFFF"/>
                </a:solidFill>
              </a:defRPr>
            </a:lvl2pPr>
            <a:lvl3pPr marL="1778000" indent="-508000" defTabSz="825500">
              <a:spcBef>
                <a:spcPts val="1000"/>
              </a:spcBef>
              <a:buSzPct val="75000"/>
              <a:defRPr sz="4000">
                <a:solidFill>
                  <a:srgbClr val="FFFFFF"/>
                </a:solidFill>
              </a:defRPr>
            </a:lvl3pPr>
            <a:lvl4pPr marL="2362200" indent="-457200" defTabSz="825500">
              <a:spcBef>
                <a:spcPts val="1000"/>
              </a:spcBef>
              <a:buSzPct val="75000"/>
              <a:buChar char="➡"/>
              <a:defRPr sz="3700">
                <a:solidFill>
                  <a:srgbClr val="FFFFFF"/>
                </a:solidFill>
              </a:defRPr>
            </a:lvl4pPr>
            <a:lvl5pPr marL="2984500" indent="-444500" defTabSz="825500">
              <a:spcBef>
                <a:spcPts val="1000"/>
              </a:spcBef>
              <a:buSzPct val="75000"/>
              <a:buChar char="❖"/>
              <a:defRPr i="1" sz="35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39717" y="12908863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7"/>
          <p:cNvSpPr/>
          <p:nvPr/>
        </p:nvSpPr>
        <p:spPr>
          <a:xfrm>
            <a:off x="13089466" y="-37271"/>
            <a:ext cx="11351353" cy="1379054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685982">
              <a:spcBef>
                <a:spcPts val="0"/>
              </a:spcBef>
              <a:tabLst/>
              <a:def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98" name="Body Level One…"/>
          <p:cNvSpPr txBox="1"/>
          <p:nvPr>
            <p:ph type="body" sz="half" idx="1"/>
          </p:nvPr>
        </p:nvSpPr>
        <p:spPr>
          <a:xfrm>
            <a:off x="13669612" y="3390987"/>
            <a:ext cx="10544903" cy="9153449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marL="596900" indent="-596900" defTabSz="825500">
              <a:spcBef>
                <a:spcPts val="1000"/>
              </a:spcBef>
              <a:buClr>
                <a:srgbClr val="FFFFFF"/>
              </a:buClr>
              <a:buSzPct val="75000"/>
              <a:buChar char="•"/>
              <a:defRPr sz="48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1184519" indent="-549519" defTabSz="825500">
              <a:spcBef>
                <a:spcPts val="1000"/>
              </a:spcBef>
              <a:buClr>
                <a:srgbClr val="FFFFFF"/>
              </a:buClr>
              <a:buSzPct val="75000"/>
              <a:buChar char="•"/>
              <a:defRPr sz="4500">
                <a:solidFill>
                  <a:srgbClr val="FFFFFF"/>
                </a:solidFill>
              </a:defRPr>
            </a:lvl2pPr>
            <a:lvl3pPr marL="1758461" indent="-488461" defTabSz="825500">
              <a:spcBef>
                <a:spcPts val="1000"/>
              </a:spcBef>
              <a:buClr>
                <a:srgbClr val="FFFFFF"/>
              </a:buClr>
              <a:buSzPct val="75000"/>
              <a:defRPr sz="4000">
                <a:solidFill>
                  <a:srgbClr val="FFFFFF"/>
                </a:solidFill>
              </a:defRPr>
            </a:lvl3pPr>
            <a:lvl4pPr marL="2356826" indent="-451826" defTabSz="825500">
              <a:spcBef>
                <a:spcPts val="1000"/>
              </a:spcBef>
              <a:buClr>
                <a:srgbClr val="FFFFFF"/>
              </a:buClr>
              <a:buSzPct val="75000"/>
              <a:buChar char="•"/>
              <a:defRPr sz="3700">
                <a:solidFill>
                  <a:srgbClr val="FFFFFF"/>
                </a:solidFill>
              </a:defRPr>
            </a:lvl4pPr>
            <a:lvl5pPr marL="2967403" indent="-427403" defTabSz="825500">
              <a:spcBef>
                <a:spcPts val="1000"/>
              </a:spcBef>
              <a:buClr>
                <a:srgbClr val="FFFFFF"/>
              </a:buClr>
              <a:buSzPct val="75000"/>
              <a:buChar char="•"/>
              <a:defRPr i="1" sz="35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xfrm>
            <a:off x="12165984" y="13103355"/>
            <a:ext cx="396749" cy="40640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 defTabSz="825500">
              <a:defRPr sz="2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0" name="Topic"/>
          <p:cNvSpPr txBox="1"/>
          <p:nvPr>
            <p:ph type="body" sz="quarter" idx="21"/>
          </p:nvPr>
        </p:nvSpPr>
        <p:spPr>
          <a:xfrm>
            <a:off x="1124293" y="3224579"/>
            <a:ext cx="11084257" cy="1079501"/>
          </a:xfrm>
          <a:prstGeom prst="rect">
            <a:avLst/>
          </a:prstGeom>
        </p:spPr>
        <p:txBody>
          <a:bodyPr lIns="50800" tIns="50800" rIns="50800" bIns="50800" anchor="ctr">
            <a:spAutoFit/>
          </a:bodyPr>
          <a:lstStyle>
            <a:lvl1pPr defTabSz="825500">
              <a:spcBef>
                <a:spcPts val="0"/>
              </a:spcBef>
              <a:defRPr sz="6000">
                <a:latin typeface="+mn-lt"/>
                <a:ea typeface="+mn-ea"/>
                <a:cs typeface="+mn-cs"/>
                <a:sym typeface="IBM Plex Sans SemiBold"/>
              </a:defRPr>
            </a:lvl1pPr>
          </a:lstStyle>
          <a:p>
            <a:pPr/>
            <a:r>
              <a:t>Topic</a:t>
            </a:r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17" y="12934625"/>
            <a:ext cx="3685479" cy="743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www.linuxfoundation.org/" TargetMode="External"/><Relationship Id="rId3" Type="http://schemas.openxmlformats.org/officeDocument/2006/relationships/hyperlink" Target="http://trustoverip.org" TargetMode="External"/><Relationship Id="rId4" Type="http://schemas.openxmlformats.org/officeDocument/2006/relationships/hyperlink" Target="https://bedrockconsortium.org" TargetMode="External"/><Relationship Id="rId5" Type="http://schemas.openxmlformats.org/officeDocument/2006/relationships/hyperlink" Target="https://github.com/bedrock-consortium" TargetMode="External"/><Relationship Id="rId6" Type="http://schemas.openxmlformats.org/officeDocument/2006/relationships/hyperlink" Target="https://bedrock-consortium.github.io/bbu-gf/" TargetMode="External"/><Relationship Id="rId7" Type="http://schemas.openxmlformats.org/officeDocument/2006/relationships/image" Target="../media/image1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 txBox="1"/>
          <p:nvPr/>
        </p:nvSpPr>
        <p:spPr>
          <a:xfrm>
            <a:off x="609599" y="3403600"/>
            <a:ext cx="10972801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438400">
              <a:spcBef>
                <a:spcPts val="290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Related resources:</a:t>
            </a:r>
            <a:endParaRPr>
              <a:solidFill>
                <a:srgbClr val="6EA6FF"/>
              </a:solidFill>
            </a:endParaRP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2" invalidUrl="" action="" tgtFrame="" tooltip="" history="1" highlightClick="0" endSnd="0"/>
              </a:rPr>
              <a:t>linuxfoundation.org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3" invalidUrl="" action="" tgtFrame="" tooltip="" history="1" highlightClick="0" endSnd="0"/>
              </a:rPr>
              <a:t>trustoverip.org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4" invalidUrl="" action="" tgtFrame="" tooltip="" history="1" highlightClick="0" endSnd="0"/>
              </a:rPr>
              <a:t>bedrockconsortium.org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5" invalidUrl="" action="" tgtFrame="" tooltip="" history="1" highlightClick="0" endSnd="0"/>
              </a:rPr>
              <a:t>Bedrock GitHub Repo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6" invalidUrl="" action="" tgtFrame="" tooltip="" history="1" highlightClick="0" endSnd="0"/>
              </a:rPr>
              <a:t>Bedrock Governance Framework</a:t>
            </a:r>
          </a:p>
        </p:txBody>
      </p:sp>
      <p:sp>
        <p:nvSpPr>
          <p:cNvPr id="3" name="Rectangle 16"/>
          <p:cNvSpPr txBox="1"/>
          <p:nvPr/>
        </p:nvSpPr>
        <p:spPr>
          <a:xfrm>
            <a:off x="609599" y="447234"/>
            <a:ext cx="3715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9287">
              <a:spcBef>
                <a:spcPts val="0"/>
              </a:spcBef>
              <a:tabLst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/>
            <a:r>
              <a:t>Thank you</a:t>
            </a: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916" y="12832663"/>
            <a:ext cx="3685479" cy="74385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/>
          <p:nvPr>
            <p:ph type="title"/>
          </p:nvPr>
        </p:nvSpPr>
        <p:spPr>
          <a:xfrm>
            <a:off x="1219199" y="549274"/>
            <a:ext cx="21945601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1219199" y="3200399"/>
            <a:ext cx="21945601" cy="1051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 defTabSz="1829287">
              <a:spcBef>
                <a:spcPts val="0"/>
              </a:spcBef>
              <a:tabLst/>
              <a:defRPr sz="1600">
                <a:solidFill>
                  <a:srgbClr val="868D95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</p:sldLayoutIdLst>
  <p:transition xmlns:p14="http://schemas.microsoft.com/office/powerpoint/2010/main" spd="med" advClick="1"/>
  <p:txStyles>
    <p:titleStyle>
      <a:lvl1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0" marR="0" indent="362563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0" marR="0" indent="72513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0" marR="0" indent="1087693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0" marR="0" indent="1450257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4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9pPr>
    </p:titleStyle>
    <p:bodyStyle>
      <a:lvl1pPr marL="0" marR="0" indent="0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391885" marR="0" indent="-391885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524556" marR="0" indent="-322943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877660" marR="0" indent="-442685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1023710" marR="0" indent="-391885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1799814" marR="0" indent="-345781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2162379" marR="0" indent="-345781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2524944" marR="0" indent="-345781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2887509" marR="0" indent="-345781" algn="l" defTabSz="2438400" latinLnBrk="0">
        <a:lnSpc>
          <a:spcPct val="100000"/>
        </a:lnSpc>
        <a:spcBef>
          <a:spcPts val="32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IBM Plex Sans"/>
          <a:ea typeface="IBM Plex Sans"/>
          <a:cs typeface="IBM Plex Sans"/>
          <a:sym typeface="IBM Plex Sans"/>
        </a:defRPr>
      </a:lvl9pPr>
    </p:bodyStyle>
    <p:otherStyle>
      <a:lvl1pPr marL="0" marR="0" indent="0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9.tif"/><Relationship Id="rId4" Type="http://schemas.openxmlformats.org/officeDocument/2006/relationships/image" Target="../media/image5.tif"/><Relationship Id="rId5" Type="http://schemas.openxmlformats.org/officeDocument/2006/relationships/image" Target="../media/image2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"/><Relationship Id="rId3" Type="http://schemas.openxmlformats.org/officeDocument/2006/relationships/hyperlink" Target="https://bedrock-consortium.github.io/bbu-gf/gf_info/glossary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1.tif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12.tif"/><Relationship Id="rId10" Type="http://schemas.openxmlformats.org/officeDocument/2006/relationships/image" Target="../media/image26.png"/><Relationship Id="rId11" Type="http://schemas.openxmlformats.org/officeDocument/2006/relationships/image" Target="../media/image13.tif"/><Relationship Id="rId12" Type="http://schemas.openxmlformats.org/officeDocument/2006/relationships/image" Target="../media/image14.tif"/><Relationship Id="rId13" Type="http://schemas.openxmlformats.org/officeDocument/2006/relationships/image" Target="../media/image27.png"/><Relationship Id="rId14" Type="http://schemas.openxmlformats.org/officeDocument/2006/relationships/image" Target="../media/image1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16.tif"/><Relationship Id="rId4" Type="http://schemas.openxmlformats.org/officeDocument/2006/relationships/image" Target="../media/image11.png"/><Relationship Id="rId5" Type="http://schemas.openxmlformats.org/officeDocument/2006/relationships/image" Target="../media/image3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17.tif"/><Relationship Id="rId4" Type="http://schemas.openxmlformats.org/officeDocument/2006/relationships/image" Target="../media/image18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bbu.bedrockconsortium.org/" TargetMode="External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5.tif"/><Relationship Id="rId6" Type="http://schemas.openxmlformats.org/officeDocument/2006/relationships/image" Target="../media/image3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"/><Relationship Id="rId3" Type="http://schemas.openxmlformats.org/officeDocument/2006/relationships/image" Target="../media/image4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17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tif"/><Relationship Id="rId3" Type="http://schemas.openxmlformats.org/officeDocument/2006/relationships/image" Target="../media/image11.png"/><Relationship Id="rId4" Type="http://schemas.openxmlformats.org/officeDocument/2006/relationships/image" Target="../media/image16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linuxfoundation.org/" TargetMode="External"/><Relationship Id="rId3" Type="http://schemas.openxmlformats.org/officeDocument/2006/relationships/hyperlink" Target="http://trustoverip.org" TargetMode="External"/><Relationship Id="rId4" Type="http://schemas.openxmlformats.org/officeDocument/2006/relationships/hyperlink" Target="https://bedrockconsortium.org" TargetMode="External"/><Relationship Id="rId5" Type="http://schemas.openxmlformats.org/officeDocument/2006/relationships/hyperlink" Target="https://github.com/bedrock-consortium" TargetMode="External"/><Relationship Id="rId6" Type="http://schemas.openxmlformats.org/officeDocument/2006/relationships/hyperlink" Target="https://bedrock-consortium.github.io/bbu-gf/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Bedrock Business Utilit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Bedrock Business Utility</a:t>
            </a:r>
          </a:p>
        </p:txBody>
      </p:sp>
      <p:sp>
        <p:nvSpPr>
          <p:cNvPr id="118" name="A public identity utility supported by LF Governance Networks, Inc."/>
          <p:cNvSpPr txBox="1"/>
          <p:nvPr>
            <p:ph type="body" idx="21"/>
          </p:nvPr>
        </p:nvSpPr>
        <p:spPr>
          <a:xfrm>
            <a:off x="895198" y="7151344"/>
            <a:ext cx="22375827" cy="990601"/>
          </a:xfrm>
          <a:prstGeom prst="rect">
            <a:avLst/>
          </a:prstGeom>
        </p:spPr>
        <p:txBody>
          <a:bodyPr/>
          <a:lstStyle/>
          <a:p>
            <a:pPr/>
            <a:r>
              <a:t>A public identity utility supported by LF Governance Networks, Inc.</a:t>
            </a:r>
          </a:p>
        </p:txBody>
      </p:sp>
      <p:sp>
        <p:nvSpPr>
          <p:cNvPr id="119" name="Bedrock Consortium Governance Framework Working Group"/>
          <p:cNvSpPr txBox="1"/>
          <p:nvPr>
            <p:ph type="body" idx="22"/>
          </p:nvPr>
        </p:nvSpPr>
        <p:spPr>
          <a:xfrm>
            <a:off x="895198" y="10847044"/>
            <a:ext cx="14171131" cy="762001"/>
          </a:xfrm>
          <a:prstGeom prst="rect">
            <a:avLst/>
          </a:prstGeom>
        </p:spPr>
        <p:txBody>
          <a:bodyPr/>
          <a:lstStyle/>
          <a:p>
            <a:pPr/>
            <a:r>
              <a:t>Bedrock Consortium Governance Framework Working Group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Innovator v. Laggard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Innovator v. Laggard</a:t>
            </a:r>
          </a:p>
        </p:txBody>
      </p:sp>
      <p:sp>
        <p:nvSpPr>
          <p:cNvPr id="176" name="The industry trend toward decentralized identity is underway. How will you act?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The industry trend toward decentralized identity is underway. How will you act?</a:t>
            </a:r>
          </a:p>
        </p:txBody>
      </p:sp>
      <p:graphicFrame>
        <p:nvGraphicFramePr>
          <p:cNvPr id="177" name="Table"/>
          <p:cNvGraphicFramePr/>
          <p:nvPr/>
        </p:nvGraphicFramePr>
        <p:xfrm>
          <a:off x="1145513" y="3673575"/>
          <a:ext cx="21752474" cy="83810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10869887"/>
                <a:gridCol w="10869887"/>
              </a:tblGrid>
              <a:tr h="1158912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Collaborate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sym typeface="Helvetica"/>
                        </a:rPr>
                        <a:t>Do Nothing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6"/>
                    </a:solidFill>
                  </a:tcPr>
                </a:tc>
              </a:tr>
              <a:tr h="7209467">
                <a:tc>
                  <a:txBody>
                    <a:bodyPr/>
                    <a:lstStyle/>
                    <a:p>
                      <a:pPr marL="228600" indent="-228600" algn="l" defTabSz="914400">
                        <a:buSzPct val="100000"/>
                        <a:buChar char="•"/>
                        <a:defRPr sz="3600">
                          <a:sym typeface="Helvetica Light"/>
                        </a:defRPr>
                      </a:pPr>
                      <a:r>
                        <a:t> Help bootstrap marketplace through collaboration on an initial network; open learning</a:t>
                      </a:r>
                    </a:p>
                    <a:p>
                      <a:pPr marL="228600" indent="-228600" algn="l" defTabSz="914400">
                        <a:buSzPct val="100000"/>
                        <a:buChar char="•"/>
                        <a:defRPr sz="3600">
                          <a:sym typeface="Helvetica Light"/>
                        </a:defRPr>
                      </a:pPr>
                      <a:r>
                        <a:t> Eliminates the time and expense of establishing a private network</a:t>
                      </a:r>
                    </a:p>
                    <a:p>
                      <a:pPr marL="228600" indent="-228600" algn="l" defTabSz="914400">
                        <a:buSzPct val="100000"/>
                        <a:buChar char="•"/>
                        <a:defRPr sz="3600">
                          <a:sym typeface="Helvetica Light"/>
                        </a:defRPr>
                      </a:pPr>
                      <a:r>
                        <a:t> Positions businesses to offer additional products and services to customers now</a:t>
                      </a:r>
                    </a:p>
                    <a:p>
                      <a:pPr marL="228600" indent="-228600" algn="l" defTabSz="914400">
                        <a:buSzPct val="100000"/>
                        <a:buChar char="•"/>
                        <a:defRPr sz="3600">
                          <a:sym typeface="Helvetica Light"/>
                        </a:defRPr>
                      </a:pPr>
                      <a:r>
                        <a:t> Reach new customers segments</a:t>
                      </a:r>
                    </a:p>
                    <a:p>
                      <a:pPr marL="228600" indent="-228600" algn="l" defTabSz="914400">
                        <a:buSzPct val="100000"/>
                        <a:buChar char="•"/>
                        <a:defRPr sz="3600">
                          <a:sym typeface="Helvetica Light"/>
                        </a:defRPr>
                      </a:pPr>
                      <a:r>
                        <a:t> Validate regulatory privacy compliance trends</a:t>
                      </a:r>
                    </a:p>
                    <a:p>
                      <a:pPr marL="228600" indent="-228600" algn="l" defTabSz="914400">
                        <a:buSzPct val="100000"/>
                        <a:buChar char="•"/>
                        <a:defRPr sz="3600">
                          <a:sym typeface="Helvetica Light"/>
                        </a:defRPr>
                      </a:pPr>
                      <a:r>
                        <a:t> Improved KYC processing in a manner that reduces the reliance on 3rd party verification services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>
                        <a:buSzPct val="100000"/>
                        <a:buChar char="•"/>
                        <a:defRPr sz="3600">
                          <a:sym typeface="Helvetica Light"/>
                        </a:defRPr>
                      </a:pPr>
                      <a:r>
                        <a:t> Convene or build you own Public Identity Utility </a:t>
                      </a:r>
                    </a:p>
                    <a:p>
                      <a:pPr lvl="2" marL="685800" indent="-228600" algn="l" defTabSz="914400">
                        <a:buSzPct val="100000"/>
                        <a:buChar char="•"/>
                        <a:defRPr sz="3600">
                          <a:sym typeface="Helvetica Light"/>
                        </a:defRPr>
                      </a:pPr>
                      <a:r>
                        <a:t> Risk: starting from scratch is Hard, Timely, and requires gathering interested parties because decentralized identity is a team (collaborative) effort. </a:t>
                      </a:r>
                    </a:p>
                    <a:p>
                      <a:pPr marL="228600" indent="-228600" algn="l" defTabSz="914400">
                        <a:buSzPct val="100000"/>
                        <a:buChar char="•"/>
                        <a:defRPr sz="3600">
                          <a:sym typeface="Helvetica Light"/>
                        </a:defRPr>
                      </a:pPr>
                      <a:r>
                        <a:t> Pay-as-you-go!</a:t>
                      </a:r>
                    </a:p>
                    <a:p>
                      <a:pPr lvl="2" marL="685800" indent="-228600" algn="l" defTabSz="914400">
                        <a:buSzPct val="100000"/>
                        <a:buChar char="•"/>
                        <a:defRPr sz="3600">
                          <a:sym typeface="Helvetica Light"/>
                        </a:defRPr>
                      </a:pPr>
                      <a:r>
                        <a:t> Risk: Pay other utilities for which you will have no say in the governance model or pricing impact to your business</a:t>
                      </a:r>
                    </a:p>
                  </a:txBody>
                  <a:tcPr marL="50800" marR="50800" marT="50800" marB="50800" anchor="t" anchorCtr="0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How are entities discoverable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are entities discoverable?</a:t>
            </a:r>
          </a:p>
          <a:p>
            <a:pPr/>
            <a:r>
              <a:t>How do entities become verifiable?</a:t>
            </a:r>
          </a:p>
          <a:p>
            <a:pPr/>
            <a:r>
              <a:t>What influences business models?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Public Identity Utiliti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Public Identity Utilities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4" name="How do entities become discoverable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entities become discoverable?</a:t>
            </a:r>
          </a:p>
        </p:txBody>
      </p:sp>
      <p:sp>
        <p:nvSpPr>
          <p:cNvPr id="185" name="Lookup and verification business models continue to improve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Lookup and verification business models continue to improve.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720382" y="7164593"/>
            <a:ext cx="6468752" cy="4045892"/>
            <a:chOff x="0" y="0"/>
            <a:chExt cx="6468750" cy="4045890"/>
          </a:xfrm>
        </p:grpSpPr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05" y="40258"/>
              <a:ext cx="6449746" cy="4005633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49427" cy="27494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9" name="THEN"/>
          <p:cNvSpPr txBox="1"/>
          <p:nvPr/>
        </p:nvSpPr>
        <p:spPr>
          <a:xfrm>
            <a:off x="2858277" y="11665633"/>
            <a:ext cx="219296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THEN</a:t>
            </a:r>
          </a:p>
        </p:txBody>
      </p:sp>
      <p:sp>
        <p:nvSpPr>
          <p:cNvPr id="190" name="TOMMOROW"/>
          <p:cNvSpPr txBox="1"/>
          <p:nvPr/>
        </p:nvSpPr>
        <p:spPr>
          <a:xfrm>
            <a:off x="17286518" y="11665633"/>
            <a:ext cx="4818889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TOMMOROW</a:t>
            </a:r>
          </a:p>
        </p:txBody>
      </p:sp>
      <p:grpSp>
        <p:nvGrpSpPr>
          <p:cNvPr id="194" name="Group"/>
          <p:cNvGrpSpPr/>
          <p:nvPr/>
        </p:nvGrpSpPr>
        <p:grpSpPr>
          <a:xfrm>
            <a:off x="9399352" y="2986726"/>
            <a:ext cx="5483772" cy="1912672"/>
            <a:chOff x="0" y="0"/>
            <a:chExt cx="5483771" cy="1912670"/>
          </a:xfrm>
        </p:grpSpPr>
        <p:sp>
          <p:nvSpPr>
            <p:cNvPr id="191" name="Factory"/>
            <p:cNvSpPr/>
            <p:nvPr/>
          </p:nvSpPr>
          <p:spPr>
            <a:xfrm>
              <a:off x="437999" y="259410"/>
              <a:ext cx="1466468" cy="97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98" y="0"/>
                  </a:moveTo>
                  <a:cubicBezTo>
                    <a:pt x="3750" y="0"/>
                    <a:pt x="3628" y="176"/>
                    <a:pt x="3621" y="399"/>
                  </a:cubicBezTo>
                  <a:lnTo>
                    <a:pt x="3237" y="13861"/>
                  </a:lnTo>
                  <a:lnTo>
                    <a:pt x="1804" y="13861"/>
                  </a:lnTo>
                  <a:lnTo>
                    <a:pt x="1804" y="18222"/>
                  </a:lnTo>
                  <a:lnTo>
                    <a:pt x="0" y="18222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8222"/>
                  </a:lnTo>
                  <a:lnTo>
                    <a:pt x="19740" y="18222"/>
                  </a:lnTo>
                  <a:lnTo>
                    <a:pt x="19740" y="11465"/>
                  </a:lnTo>
                  <a:lnTo>
                    <a:pt x="18654" y="11465"/>
                  </a:lnTo>
                  <a:lnTo>
                    <a:pt x="18654" y="6253"/>
                  </a:lnTo>
                  <a:lnTo>
                    <a:pt x="15598" y="8796"/>
                  </a:lnTo>
                  <a:lnTo>
                    <a:pt x="15598" y="6253"/>
                  </a:lnTo>
                  <a:lnTo>
                    <a:pt x="12541" y="8796"/>
                  </a:lnTo>
                  <a:lnTo>
                    <a:pt x="12541" y="6253"/>
                  </a:lnTo>
                  <a:lnTo>
                    <a:pt x="8603" y="9530"/>
                  </a:lnTo>
                  <a:lnTo>
                    <a:pt x="8603" y="13861"/>
                  </a:lnTo>
                  <a:lnTo>
                    <a:pt x="7624" y="13861"/>
                  </a:lnTo>
                  <a:lnTo>
                    <a:pt x="7239" y="399"/>
                  </a:lnTo>
                  <a:cubicBezTo>
                    <a:pt x="7233" y="176"/>
                    <a:pt x="7112" y="0"/>
                    <a:pt x="6964" y="0"/>
                  </a:cubicBezTo>
                  <a:lnTo>
                    <a:pt x="6488" y="0"/>
                  </a:lnTo>
                  <a:cubicBezTo>
                    <a:pt x="6340" y="0"/>
                    <a:pt x="6218" y="176"/>
                    <a:pt x="6212" y="399"/>
                  </a:cubicBezTo>
                  <a:lnTo>
                    <a:pt x="5827" y="13861"/>
                  </a:lnTo>
                  <a:lnTo>
                    <a:pt x="5034" y="13861"/>
                  </a:lnTo>
                  <a:lnTo>
                    <a:pt x="4651" y="399"/>
                  </a:lnTo>
                  <a:cubicBezTo>
                    <a:pt x="4644" y="176"/>
                    <a:pt x="4522" y="0"/>
                    <a:pt x="4374" y="0"/>
                  </a:cubicBezTo>
                  <a:lnTo>
                    <a:pt x="3898" y="0"/>
                  </a:lnTo>
                  <a:close/>
                </a:path>
              </a:pathLst>
            </a:cu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192" name="School"/>
            <p:cNvSpPr/>
            <p:nvPr/>
          </p:nvSpPr>
          <p:spPr>
            <a:xfrm>
              <a:off x="3292461" y="0"/>
              <a:ext cx="1310425" cy="1226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4" fill="norm" stroke="1" extrusionOk="0">
                  <a:moveTo>
                    <a:pt x="11838" y="1"/>
                  </a:moveTo>
                  <a:cubicBezTo>
                    <a:pt x="11451" y="20"/>
                    <a:pt x="11064" y="444"/>
                    <a:pt x="10677" y="58"/>
                  </a:cubicBezTo>
                  <a:cubicBezTo>
                    <a:pt x="10677" y="193"/>
                    <a:pt x="10677" y="375"/>
                    <a:pt x="10677" y="559"/>
                  </a:cubicBezTo>
                  <a:lnTo>
                    <a:pt x="10677" y="1177"/>
                  </a:lnTo>
                  <a:lnTo>
                    <a:pt x="10677" y="2404"/>
                  </a:lnTo>
                  <a:lnTo>
                    <a:pt x="7941" y="3999"/>
                  </a:lnTo>
                  <a:lnTo>
                    <a:pt x="5624" y="3999"/>
                  </a:lnTo>
                  <a:lnTo>
                    <a:pt x="5624" y="5805"/>
                  </a:lnTo>
                  <a:lnTo>
                    <a:pt x="0" y="5805"/>
                  </a:lnTo>
                  <a:lnTo>
                    <a:pt x="0" y="7219"/>
                  </a:lnTo>
                  <a:lnTo>
                    <a:pt x="21600" y="7219"/>
                  </a:lnTo>
                  <a:lnTo>
                    <a:pt x="21600" y="5805"/>
                  </a:lnTo>
                  <a:lnTo>
                    <a:pt x="15976" y="5805"/>
                  </a:lnTo>
                  <a:lnTo>
                    <a:pt x="15976" y="3999"/>
                  </a:lnTo>
                  <a:lnTo>
                    <a:pt x="13660" y="3999"/>
                  </a:lnTo>
                  <a:lnTo>
                    <a:pt x="10925" y="2404"/>
                  </a:lnTo>
                  <a:lnTo>
                    <a:pt x="10925" y="1325"/>
                  </a:lnTo>
                  <a:cubicBezTo>
                    <a:pt x="11358" y="1431"/>
                    <a:pt x="11792" y="847"/>
                    <a:pt x="12226" y="1278"/>
                  </a:cubicBezTo>
                  <a:cubicBezTo>
                    <a:pt x="12226" y="979"/>
                    <a:pt x="12226" y="460"/>
                    <a:pt x="12226" y="161"/>
                  </a:cubicBezTo>
                  <a:cubicBezTo>
                    <a:pt x="12097" y="32"/>
                    <a:pt x="11967" y="-6"/>
                    <a:pt x="11838" y="1"/>
                  </a:cubicBezTo>
                  <a:close/>
                  <a:moveTo>
                    <a:pt x="10800" y="3999"/>
                  </a:moveTo>
                  <a:cubicBezTo>
                    <a:pt x="11375" y="3999"/>
                    <a:pt x="11841" y="4497"/>
                    <a:pt x="11841" y="5111"/>
                  </a:cubicBezTo>
                  <a:cubicBezTo>
                    <a:pt x="11841" y="5725"/>
                    <a:pt x="11375" y="6223"/>
                    <a:pt x="10800" y="6223"/>
                  </a:cubicBezTo>
                  <a:cubicBezTo>
                    <a:pt x="10225" y="6223"/>
                    <a:pt x="9760" y="5725"/>
                    <a:pt x="9761" y="5111"/>
                  </a:cubicBezTo>
                  <a:cubicBezTo>
                    <a:pt x="9761" y="4497"/>
                    <a:pt x="10225" y="3999"/>
                    <a:pt x="10800" y="3999"/>
                  </a:cubicBezTo>
                  <a:close/>
                  <a:moveTo>
                    <a:pt x="494" y="7753"/>
                  </a:moveTo>
                  <a:lnTo>
                    <a:pt x="494" y="21594"/>
                  </a:lnTo>
                  <a:lnTo>
                    <a:pt x="7305" y="21594"/>
                  </a:lnTo>
                  <a:lnTo>
                    <a:pt x="7305" y="20913"/>
                  </a:lnTo>
                  <a:lnTo>
                    <a:pt x="8006" y="20913"/>
                  </a:lnTo>
                  <a:lnTo>
                    <a:pt x="8006" y="20205"/>
                  </a:lnTo>
                  <a:lnTo>
                    <a:pt x="8704" y="20205"/>
                  </a:lnTo>
                  <a:lnTo>
                    <a:pt x="8704" y="19498"/>
                  </a:lnTo>
                  <a:lnTo>
                    <a:pt x="9200" y="19498"/>
                  </a:lnTo>
                  <a:lnTo>
                    <a:pt x="9200" y="16916"/>
                  </a:lnTo>
                  <a:lnTo>
                    <a:pt x="8461" y="16916"/>
                  </a:lnTo>
                  <a:lnTo>
                    <a:pt x="10787" y="15561"/>
                  </a:lnTo>
                  <a:lnTo>
                    <a:pt x="13110" y="16916"/>
                  </a:lnTo>
                  <a:lnTo>
                    <a:pt x="12401" y="16916"/>
                  </a:lnTo>
                  <a:lnTo>
                    <a:pt x="12401" y="19498"/>
                  </a:lnTo>
                  <a:lnTo>
                    <a:pt x="12898" y="19498"/>
                  </a:lnTo>
                  <a:lnTo>
                    <a:pt x="12898" y="20205"/>
                  </a:lnTo>
                  <a:lnTo>
                    <a:pt x="13596" y="20205"/>
                  </a:lnTo>
                  <a:lnTo>
                    <a:pt x="13596" y="20913"/>
                  </a:lnTo>
                  <a:lnTo>
                    <a:pt x="14295" y="20913"/>
                  </a:lnTo>
                  <a:lnTo>
                    <a:pt x="14295" y="21594"/>
                  </a:lnTo>
                  <a:lnTo>
                    <a:pt x="21107" y="21594"/>
                  </a:lnTo>
                  <a:lnTo>
                    <a:pt x="21107" y="7753"/>
                  </a:lnTo>
                  <a:lnTo>
                    <a:pt x="494" y="7753"/>
                  </a:lnTo>
                  <a:close/>
                  <a:moveTo>
                    <a:pt x="1801" y="9133"/>
                  </a:moveTo>
                  <a:lnTo>
                    <a:pt x="4293" y="9133"/>
                  </a:lnTo>
                  <a:lnTo>
                    <a:pt x="4293" y="11148"/>
                  </a:lnTo>
                  <a:lnTo>
                    <a:pt x="1801" y="11148"/>
                  </a:lnTo>
                  <a:lnTo>
                    <a:pt x="1801" y="9133"/>
                  </a:lnTo>
                  <a:close/>
                  <a:moveTo>
                    <a:pt x="5670" y="9133"/>
                  </a:moveTo>
                  <a:lnTo>
                    <a:pt x="8162" y="9133"/>
                  </a:lnTo>
                  <a:lnTo>
                    <a:pt x="8162" y="11148"/>
                  </a:lnTo>
                  <a:lnTo>
                    <a:pt x="5670" y="11148"/>
                  </a:lnTo>
                  <a:lnTo>
                    <a:pt x="5670" y="9133"/>
                  </a:lnTo>
                  <a:close/>
                  <a:moveTo>
                    <a:pt x="9539" y="9133"/>
                  </a:moveTo>
                  <a:lnTo>
                    <a:pt x="12032" y="9133"/>
                  </a:lnTo>
                  <a:lnTo>
                    <a:pt x="12032" y="11148"/>
                  </a:lnTo>
                  <a:lnTo>
                    <a:pt x="9539" y="11148"/>
                  </a:lnTo>
                  <a:lnTo>
                    <a:pt x="9539" y="9133"/>
                  </a:lnTo>
                  <a:close/>
                  <a:moveTo>
                    <a:pt x="13411" y="9133"/>
                  </a:moveTo>
                  <a:lnTo>
                    <a:pt x="15901" y="9133"/>
                  </a:lnTo>
                  <a:lnTo>
                    <a:pt x="15901" y="11148"/>
                  </a:lnTo>
                  <a:lnTo>
                    <a:pt x="13411" y="11148"/>
                  </a:lnTo>
                  <a:lnTo>
                    <a:pt x="13411" y="9133"/>
                  </a:lnTo>
                  <a:close/>
                  <a:moveTo>
                    <a:pt x="17280" y="9133"/>
                  </a:moveTo>
                  <a:lnTo>
                    <a:pt x="19771" y="9133"/>
                  </a:lnTo>
                  <a:lnTo>
                    <a:pt x="19771" y="11148"/>
                  </a:lnTo>
                  <a:lnTo>
                    <a:pt x="17280" y="11148"/>
                  </a:lnTo>
                  <a:lnTo>
                    <a:pt x="17280" y="9133"/>
                  </a:lnTo>
                  <a:close/>
                  <a:moveTo>
                    <a:pt x="1801" y="13025"/>
                  </a:moveTo>
                  <a:lnTo>
                    <a:pt x="4293" y="13025"/>
                  </a:lnTo>
                  <a:lnTo>
                    <a:pt x="4293" y="15040"/>
                  </a:lnTo>
                  <a:lnTo>
                    <a:pt x="1801" y="15040"/>
                  </a:lnTo>
                  <a:lnTo>
                    <a:pt x="1801" y="13025"/>
                  </a:lnTo>
                  <a:close/>
                  <a:moveTo>
                    <a:pt x="5670" y="13025"/>
                  </a:moveTo>
                  <a:lnTo>
                    <a:pt x="8162" y="13025"/>
                  </a:lnTo>
                  <a:lnTo>
                    <a:pt x="8162" y="15040"/>
                  </a:lnTo>
                  <a:lnTo>
                    <a:pt x="5670" y="15040"/>
                  </a:lnTo>
                  <a:lnTo>
                    <a:pt x="5670" y="13025"/>
                  </a:lnTo>
                  <a:close/>
                  <a:moveTo>
                    <a:pt x="9539" y="13025"/>
                  </a:moveTo>
                  <a:lnTo>
                    <a:pt x="12032" y="13025"/>
                  </a:lnTo>
                  <a:lnTo>
                    <a:pt x="12032" y="15040"/>
                  </a:lnTo>
                  <a:lnTo>
                    <a:pt x="9539" y="15040"/>
                  </a:lnTo>
                  <a:lnTo>
                    <a:pt x="9539" y="13025"/>
                  </a:lnTo>
                  <a:close/>
                  <a:moveTo>
                    <a:pt x="13411" y="13025"/>
                  </a:moveTo>
                  <a:lnTo>
                    <a:pt x="15901" y="13025"/>
                  </a:lnTo>
                  <a:lnTo>
                    <a:pt x="15901" y="15040"/>
                  </a:lnTo>
                  <a:lnTo>
                    <a:pt x="13411" y="15040"/>
                  </a:lnTo>
                  <a:lnTo>
                    <a:pt x="13411" y="13025"/>
                  </a:lnTo>
                  <a:close/>
                  <a:moveTo>
                    <a:pt x="17280" y="13025"/>
                  </a:moveTo>
                  <a:lnTo>
                    <a:pt x="19771" y="13025"/>
                  </a:lnTo>
                  <a:lnTo>
                    <a:pt x="19771" y="15040"/>
                  </a:lnTo>
                  <a:lnTo>
                    <a:pt x="17280" y="15040"/>
                  </a:lnTo>
                  <a:lnTo>
                    <a:pt x="17280" y="13025"/>
                  </a:lnTo>
                  <a:close/>
                  <a:moveTo>
                    <a:pt x="1801" y="16916"/>
                  </a:moveTo>
                  <a:lnTo>
                    <a:pt x="4293" y="16916"/>
                  </a:lnTo>
                  <a:lnTo>
                    <a:pt x="4293" y="18931"/>
                  </a:lnTo>
                  <a:lnTo>
                    <a:pt x="1801" y="18931"/>
                  </a:lnTo>
                  <a:lnTo>
                    <a:pt x="1801" y="16916"/>
                  </a:lnTo>
                  <a:close/>
                  <a:moveTo>
                    <a:pt x="5670" y="16916"/>
                  </a:moveTo>
                  <a:lnTo>
                    <a:pt x="8162" y="16916"/>
                  </a:lnTo>
                  <a:lnTo>
                    <a:pt x="8162" y="18931"/>
                  </a:lnTo>
                  <a:lnTo>
                    <a:pt x="5670" y="18931"/>
                  </a:lnTo>
                  <a:lnTo>
                    <a:pt x="5670" y="16916"/>
                  </a:lnTo>
                  <a:close/>
                  <a:moveTo>
                    <a:pt x="9734" y="16916"/>
                  </a:moveTo>
                  <a:lnTo>
                    <a:pt x="9734" y="19498"/>
                  </a:lnTo>
                  <a:lnTo>
                    <a:pt x="11868" y="19498"/>
                  </a:lnTo>
                  <a:lnTo>
                    <a:pt x="11868" y="16916"/>
                  </a:lnTo>
                  <a:lnTo>
                    <a:pt x="9734" y="16916"/>
                  </a:lnTo>
                  <a:close/>
                  <a:moveTo>
                    <a:pt x="13411" y="16916"/>
                  </a:moveTo>
                  <a:lnTo>
                    <a:pt x="15901" y="16916"/>
                  </a:lnTo>
                  <a:lnTo>
                    <a:pt x="15901" y="18931"/>
                  </a:lnTo>
                  <a:lnTo>
                    <a:pt x="13411" y="18931"/>
                  </a:lnTo>
                  <a:lnTo>
                    <a:pt x="13411" y="16916"/>
                  </a:lnTo>
                  <a:close/>
                  <a:moveTo>
                    <a:pt x="17280" y="16916"/>
                  </a:moveTo>
                  <a:lnTo>
                    <a:pt x="19771" y="16916"/>
                  </a:lnTo>
                  <a:lnTo>
                    <a:pt x="19771" y="18931"/>
                  </a:lnTo>
                  <a:lnTo>
                    <a:pt x="17280" y="18931"/>
                  </a:lnTo>
                  <a:lnTo>
                    <a:pt x="17280" y="16916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193" name="People, Organizations, Businesses"/>
            <p:cNvSpPr txBox="1"/>
            <p:nvPr/>
          </p:nvSpPr>
          <p:spPr>
            <a:xfrm>
              <a:off x="0" y="1277670"/>
              <a:ext cx="548377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700"/>
              </a:lvl1pPr>
            </a:lstStyle>
            <a:p>
              <a:pPr/>
              <a:r>
                <a:t>People, Organizations, Businesses</a:t>
              </a:r>
            </a:p>
          </p:txBody>
        </p:sp>
      </p:grpSp>
      <p:sp>
        <p:nvSpPr>
          <p:cNvPr id="195" name="Line"/>
          <p:cNvSpPr/>
          <p:nvPr/>
        </p:nvSpPr>
        <p:spPr>
          <a:xfrm flipV="1">
            <a:off x="6010457" y="4816997"/>
            <a:ext cx="2936694" cy="2089967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96" name="Pay to be listed.…"/>
          <p:cNvSpPr txBox="1"/>
          <p:nvPr/>
        </p:nvSpPr>
        <p:spPr>
          <a:xfrm>
            <a:off x="4700352" y="3713600"/>
            <a:ext cx="2786459" cy="165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Pay to be listed.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Phone #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Advertisement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71238" y="6417080"/>
            <a:ext cx="3542695" cy="352694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Identity Utility Network…"/>
          <p:cNvSpPr txBox="1"/>
          <p:nvPr/>
        </p:nvSpPr>
        <p:spPr>
          <a:xfrm>
            <a:off x="17313975" y="9875198"/>
            <a:ext cx="381282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spcBef>
                <a:spcPts val="0"/>
              </a:spcBef>
              <a:defRPr sz="2700"/>
            </a:pPr>
            <a:r>
              <a:t>Identity Utility Network</a:t>
            </a:r>
          </a:p>
          <a:p>
            <a:pPr algn="ctr">
              <a:spcBef>
                <a:spcPts val="0"/>
              </a:spcBef>
              <a:defRPr sz="2700"/>
            </a:pPr>
            <a:r>
              <a:t>(DID Ledger)</a:t>
            </a:r>
          </a:p>
        </p:txBody>
      </p:sp>
      <p:sp>
        <p:nvSpPr>
          <p:cNvPr id="199" name="Line"/>
          <p:cNvSpPr/>
          <p:nvPr/>
        </p:nvSpPr>
        <p:spPr>
          <a:xfrm flipH="1" flipV="1">
            <a:off x="14687549" y="4856778"/>
            <a:ext cx="2936265" cy="2339741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00" name="Pay to be listed.…"/>
          <p:cNvSpPr txBox="1"/>
          <p:nvPr/>
        </p:nvSpPr>
        <p:spPr>
          <a:xfrm>
            <a:off x="15927151" y="3713600"/>
            <a:ext cx="7181294" cy="165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Pay to be listed.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DID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DID Document of Services and Public Keys</a:t>
            </a:r>
          </a:p>
        </p:txBody>
      </p:sp>
      <p:grpSp>
        <p:nvGrpSpPr>
          <p:cNvPr id="203" name="Group"/>
          <p:cNvGrpSpPr/>
          <p:nvPr/>
        </p:nvGrpSpPr>
        <p:grpSpPr>
          <a:xfrm>
            <a:off x="15321154" y="6009004"/>
            <a:ext cx="2092974" cy="2663192"/>
            <a:chOff x="0" y="0"/>
            <a:chExt cx="2092972" cy="2663190"/>
          </a:xfrm>
        </p:grpSpPr>
        <p:pic>
          <p:nvPicPr>
            <p:cNvPr id="201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8445" y="0"/>
              <a:ext cx="1656081" cy="1656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2" name="DID Document"/>
            <p:cNvSpPr txBox="1"/>
            <p:nvPr/>
          </p:nvSpPr>
          <p:spPr>
            <a:xfrm>
              <a:off x="0" y="1583690"/>
              <a:ext cx="2092973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2700"/>
              </a:lvl1pPr>
            </a:lstStyle>
            <a:p>
              <a:pPr/>
              <a:r>
                <a:t>DID Document</a:t>
              </a:r>
            </a:p>
          </p:txBody>
        </p:sp>
      </p:grpSp>
      <p:sp>
        <p:nvSpPr>
          <p:cNvPr id="204" name="NOW"/>
          <p:cNvSpPr txBox="1"/>
          <p:nvPr/>
        </p:nvSpPr>
        <p:spPr>
          <a:xfrm>
            <a:off x="11147170" y="11665633"/>
            <a:ext cx="1988135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NOW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12615921" y="4983332"/>
            <a:ext cx="1" cy="2971801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693437" y="8039067"/>
            <a:ext cx="3810001" cy="297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Pay to be listed.…"/>
          <p:cNvSpPr txBox="1"/>
          <p:nvPr/>
        </p:nvSpPr>
        <p:spPr>
          <a:xfrm>
            <a:off x="9551752" y="5463392"/>
            <a:ext cx="2786459" cy="1656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Pay to be listed.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Domain Name</a:t>
            </a:r>
          </a:p>
          <a:p>
            <a:pPr marL="366346" indent="-366346">
              <a:lnSpc>
                <a:spcPct val="80000"/>
              </a:lnSpc>
              <a:spcBef>
                <a:spcPts val="0"/>
              </a:spcBef>
              <a:buSzPct val="75000"/>
              <a:buChar char="-"/>
              <a:defRPr b="1" i="1" sz="30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Advertisement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centralized identifiers (DID): A W3C Specification for unique identifie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Decentralized identifiers (DID)</a:t>
            </a:r>
            <a:r>
              <a:t>: A W3C Specification for unique identifiers.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Schema</a:t>
            </a:r>
            <a:r>
              <a:t>: A set of attribute data types and formats that can be part of a credential claim. Eg., the fields within a passport/license document.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Credential Definition</a:t>
            </a:r>
            <a:r>
              <a:t>: A public statement by the issuer that they will publish credentials agains a specific schema(s).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Credential</a:t>
            </a:r>
            <a:r>
              <a:t>: An issuer-specific data fields that can come from one/more schemas and defines the proofs sent by the holder. Eg., proof of education, age, nationality, etc.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Verifiable Credential (vCred)</a:t>
            </a:r>
            <a:r>
              <a:t>: A W3C Specification for Verifiable Credentials.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Revocation List</a:t>
            </a:r>
            <a:r>
              <a:t>: A registry that helps identify the revocation of a private DID of a holder</a:t>
            </a:r>
          </a:p>
          <a:p>
            <a:pPr marL="549148" indent="-549148" defTabSz="759459">
              <a:spcBef>
                <a:spcPts val="900"/>
              </a:spcBef>
              <a:defRPr b="1" sz="4416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DID v. Verifiable Credential</a:t>
            </a:r>
            <a:r>
              <a:rPr b="0">
                <a:latin typeface="IBM Plex Sans Medium"/>
                <a:ea typeface="IBM Plex Sans Medium"/>
                <a:cs typeface="IBM Plex Sans Medium"/>
                <a:sym typeface="IBM Plex Sans Medium"/>
              </a:rPr>
              <a:t>:  DIDs create the cryptographic trust between two entities whereas the verifiable credential creates the business trust across the same.</a:t>
            </a:r>
          </a:p>
        </p:txBody>
      </p:sp>
      <p:sp>
        <p:nvSpPr>
          <p:cNvPr id="2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What are the basic concepts of a Public Identity Utility?"/>
          <p:cNvSpPr txBox="1"/>
          <p:nvPr>
            <p:ph type="body" idx="21"/>
          </p:nvPr>
        </p:nvSpPr>
        <p:spPr>
          <a:xfrm>
            <a:off x="605181" y="811579"/>
            <a:ext cx="23173639" cy="1231901"/>
          </a:xfrm>
          <a:prstGeom prst="rect">
            <a:avLst/>
          </a:prstGeom>
        </p:spPr>
        <p:txBody>
          <a:bodyPr/>
          <a:lstStyle/>
          <a:p>
            <a:pPr/>
            <a:r>
              <a:t>What are the basic concepts of a Public Identity Utility?</a:t>
            </a:r>
          </a:p>
        </p:txBody>
      </p:sp>
      <p:sp>
        <p:nvSpPr>
          <p:cNvPr id="212" name="Some introductory terms and concepts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Some introductory terms and concepts.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541" y="7710120"/>
            <a:ext cx="21521610" cy="213217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6" name="How do entities become verifiable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entities become verifiable?</a:t>
            </a:r>
          </a:p>
        </p:txBody>
      </p:sp>
      <p:sp>
        <p:nvSpPr>
          <p:cNvPr id="217" name="A minimal set of non-personal meta-data is stored on the ledger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A minimal set of non-personal meta-data is stored on the ledger.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7777" y="2529046"/>
            <a:ext cx="3542695" cy="35269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" name="Group"/>
          <p:cNvGrpSpPr/>
          <p:nvPr/>
        </p:nvGrpSpPr>
        <p:grpSpPr>
          <a:xfrm>
            <a:off x="16403918" y="4256325"/>
            <a:ext cx="2092973" cy="2663192"/>
            <a:chOff x="0" y="0"/>
            <a:chExt cx="2092972" cy="2663190"/>
          </a:xfrm>
        </p:grpSpPr>
        <p:pic>
          <p:nvPicPr>
            <p:cNvPr id="21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8445" y="0"/>
              <a:ext cx="1656081" cy="1656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DID Document"/>
            <p:cNvSpPr txBox="1"/>
            <p:nvPr/>
          </p:nvSpPr>
          <p:spPr>
            <a:xfrm>
              <a:off x="0" y="1583690"/>
              <a:ext cx="2092973" cy="1079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defRPr sz="2700"/>
              </a:lvl1pPr>
            </a:lstStyle>
            <a:p>
              <a:pPr/>
              <a:r>
                <a:t>DID Document</a:t>
              </a:r>
            </a:p>
          </p:txBody>
        </p:sp>
      </p:grpSp>
      <p:pic>
        <p:nvPicPr>
          <p:cNvPr id="22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9615" y="3404454"/>
            <a:ext cx="11461978" cy="3198692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Line"/>
          <p:cNvSpPr/>
          <p:nvPr/>
        </p:nvSpPr>
        <p:spPr>
          <a:xfrm flipV="1">
            <a:off x="17687104" y="4500123"/>
            <a:ext cx="2346274" cy="3669078"/>
          </a:xfrm>
          <a:prstGeom prst="line">
            <a:avLst/>
          </a:prstGeom>
          <a:ln w="762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24" name="Each write to the ledger will pertain to a set of specific transaction types that may be accompanied by different fee values."/>
          <p:cNvSpPr txBox="1"/>
          <p:nvPr/>
        </p:nvSpPr>
        <p:spPr>
          <a:xfrm>
            <a:off x="311255" y="10255046"/>
            <a:ext cx="23428313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lnSpc>
                <a:spcPct val="90000"/>
              </a:lnSpc>
              <a:defRPr b="1" sz="3200">
                <a:uFill>
                  <a:solidFill>
                    <a:srgbClr val="006868"/>
                  </a:solidFill>
                </a:u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Each write to the ledger will pertain to a set of specific transaction types that may be accompanied by different fee values.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ublishing a DID Document containing at least one public key and possibly several service URLS. The DID Document is associated with a Public DID.…"/>
          <p:cNvSpPr txBox="1"/>
          <p:nvPr>
            <p:ph type="body" sz="half" idx="1"/>
          </p:nvPr>
        </p:nvSpPr>
        <p:spPr>
          <a:xfrm>
            <a:off x="605181" y="9880793"/>
            <a:ext cx="23173638" cy="3043757"/>
          </a:xfrm>
          <a:prstGeom prst="rect">
            <a:avLst/>
          </a:prstGeom>
        </p:spPr>
        <p:txBody>
          <a:bodyPr/>
          <a:lstStyle/>
          <a:p>
            <a:pPr marL="153162" indent="-153162" defTabSz="553084">
              <a:spcBef>
                <a:spcPts val="600"/>
              </a:spcBef>
              <a:buSzPct val="100000"/>
              <a:buAutoNum type="arabicPeriod" startAt="1"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Publishing a DID Document containing at least one public key and possibly several service URLS. The DID Document is associated with a Public DID.</a:t>
            </a:r>
          </a:p>
          <a:p>
            <a:pPr marL="153162" indent="-153162" defTabSz="553084">
              <a:spcBef>
                <a:spcPts val="600"/>
              </a:spcBef>
              <a:buSzPct val="100000"/>
              <a:buAutoNum type="arabicPeriod" startAt="1"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Publishing a Credential Schema.</a:t>
            </a:r>
          </a:p>
          <a:p>
            <a:pPr marL="153162" indent="-153162" defTabSz="553084">
              <a:spcBef>
                <a:spcPts val="600"/>
              </a:spcBef>
              <a:buSzPct val="100000"/>
              <a:buAutoNum type="arabicPeriod" startAt="1"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Publishing a Credential-Definition that allows an Issuer to associate their DID with a specific Credential Schema.</a:t>
            </a:r>
          </a:p>
          <a:p>
            <a:pPr marL="153162" indent="-153162" defTabSz="553084">
              <a:spcBef>
                <a:spcPts val="600"/>
              </a:spcBef>
              <a:buSzPct val="100000"/>
              <a:buAutoNum type="arabicPeriod" startAt="1"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Publishing a list of revoked credentials.</a:t>
            </a:r>
          </a:p>
          <a:p>
            <a:pPr marL="153162" indent="-153162" defTabSz="553084">
              <a:spcBef>
                <a:spcPts val="600"/>
              </a:spcBef>
              <a:buSzPct val="100000"/>
              <a:buAutoNum type="arabicPeriod" startAt="1"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</a:p>
          <a:p>
            <a:pPr marL="0" indent="0" defTabSz="553084">
              <a:spcBef>
                <a:spcPts val="600"/>
              </a:spcBef>
              <a:buSzTx/>
              <a:buNone/>
              <a:defRPr sz="2546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NOTE: Public DIDs are written to the public Utility whereas private DIDs are maintained off-ledger.</a:t>
            </a:r>
          </a:p>
        </p:txBody>
      </p:sp>
      <p:sp>
        <p:nvSpPr>
          <p:cNvPr id="2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Utility Interactions: Sample issuer transaction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Utility Interactions: Sample issuer transactions</a:t>
            </a:r>
          </a:p>
        </p:txBody>
      </p:sp>
      <p:sp>
        <p:nvSpPr>
          <p:cNvPr id="229" name="An issuer is responsible for several types of write transactions to a public identity utility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issuer is responsible for several types of write transactions to a public identity utility.</a:t>
            </a:r>
          </a:p>
        </p:txBody>
      </p:sp>
      <p:grpSp>
        <p:nvGrpSpPr>
          <p:cNvPr id="232" name="Group"/>
          <p:cNvGrpSpPr/>
          <p:nvPr/>
        </p:nvGrpSpPr>
        <p:grpSpPr>
          <a:xfrm>
            <a:off x="14547053" y="3109622"/>
            <a:ext cx="5382691" cy="1770929"/>
            <a:chOff x="0" y="0"/>
            <a:chExt cx="5382690" cy="1770927"/>
          </a:xfrm>
        </p:grpSpPr>
        <p:sp>
          <p:nvSpPr>
            <p:cNvPr id="230" name="Utility B"/>
            <p:cNvSpPr/>
            <p:nvPr/>
          </p:nvSpPr>
          <p:spPr>
            <a:xfrm>
              <a:off x="0" y="0"/>
              <a:ext cx="5382691" cy="1770928"/>
            </a:xfrm>
            <a:prstGeom prst="roundRect">
              <a:avLst>
                <a:gd name="adj" fmla="val 10757"/>
              </a:avLst>
            </a:prstGeom>
            <a:solidFill>
              <a:srgbClr val="FDF3E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30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Utility B</a:t>
              </a:r>
            </a:p>
          </p:txBody>
        </p:sp>
        <p:pic>
          <p:nvPicPr>
            <p:cNvPr id="23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8195" y="589827"/>
              <a:ext cx="4686301" cy="109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5" name="Group"/>
          <p:cNvGrpSpPr/>
          <p:nvPr/>
        </p:nvGrpSpPr>
        <p:grpSpPr>
          <a:xfrm>
            <a:off x="3730654" y="3109622"/>
            <a:ext cx="5382691" cy="1770929"/>
            <a:chOff x="0" y="0"/>
            <a:chExt cx="5382690" cy="1770927"/>
          </a:xfrm>
        </p:grpSpPr>
        <p:sp>
          <p:nvSpPr>
            <p:cNvPr id="233" name="Utility A"/>
            <p:cNvSpPr/>
            <p:nvPr/>
          </p:nvSpPr>
          <p:spPr>
            <a:xfrm>
              <a:off x="0" y="0"/>
              <a:ext cx="5382691" cy="1770928"/>
            </a:xfrm>
            <a:prstGeom prst="roundRect">
              <a:avLst>
                <a:gd name="adj" fmla="val 10757"/>
              </a:avLst>
            </a:prstGeom>
            <a:solidFill>
              <a:srgbClr val="FDF3E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30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Utility A</a:t>
              </a:r>
            </a:p>
          </p:txBody>
        </p:sp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8195" y="589827"/>
              <a:ext cx="4686301" cy="109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6" name="Line"/>
          <p:cNvSpPr/>
          <p:nvPr/>
        </p:nvSpPr>
        <p:spPr>
          <a:xfrm flipH="1" flipV="1">
            <a:off x="7220174" y="4559106"/>
            <a:ext cx="2222480" cy="2790567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37" name="Line"/>
          <p:cNvSpPr/>
          <p:nvPr/>
        </p:nvSpPr>
        <p:spPr>
          <a:xfrm flipH="1" flipV="1">
            <a:off x="4772727" y="4683860"/>
            <a:ext cx="3670726" cy="2535730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38" name="Line"/>
          <p:cNvSpPr/>
          <p:nvPr/>
        </p:nvSpPr>
        <p:spPr>
          <a:xfrm flipH="1" flipV="1">
            <a:off x="5889151" y="4594990"/>
            <a:ext cx="3668871" cy="3116598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39" name="1"/>
          <p:cNvSpPr/>
          <p:nvPr/>
        </p:nvSpPr>
        <p:spPr>
          <a:xfrm>
            <a:off x="6217615" y="4835211"/>
            <a:ext cx="795386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40" name="2"/>
          <p:cNvSpPr/>
          <p:nvPr/>
        </p:nvSpPr>
        <p:spPr>
          <a:xfrm>
            <a:off x="5215057" y="4968377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1" name="4"/>
          <p:cNvSpPr/>
          <p:nvPr/>
        </p:nvSpPr>
        <p:spPr>
          <a:xfrm>
            <a:off x="7943655" y="5590372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2" name="Line"/>
          <p:cNvSpPr/>
          <p:nvPr/>
        </p:nvSpPr>
        <p:spPr>
          <a:xfrm flipH="1" flipV="1">
            <a:off x="8315151" y="4398563"/>
            <a:ext cx="1432967" cy="3116537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43" name="3"/>
          <p:cNvSpPr/>
          <p:nvPr/>
        </p:nvSpPr>
        <p:spPr>
          <a:xfrm>
            <a:off x="8362239" y="4835211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3</a:t>
            </a:r>
          </a:p>
        </p:txBody>
      </p:sp>
      <p:grpSp>
        <p:nvGrpSpPr>
          <p:cNvPr id="261" name="Group"/>
          <p:cNvGrpSpPr/>
          <p:nvPr/>
        </p:nvGrpSpPr>
        <p:grpSpPr>
          <a:xfrm>
            <a:off x="4098876" y="6721086"/>
            <a:ext cx="15024325" cy="2819113"/>
            <a:chOff x="0" y="0"/>
            <a:chExt cx="15024325" cy="2819112"/>
          </a:xfrm>
        </p:grpSpPr>
        <p:sp>
          <p:nvSpPr>
            <p:cNvPr id="244" name="Verifier"/>
            <p:cNvSpPr/>
            <p:nvPr/>
          </p:nvSpPr>
          <p:spPr>
            <a:xfrm>
              <a:off x="11813953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Verifier</a:t>
              </a:r>
            </a:p>
          </p:txBody>
        </p:sp>
        <p:sp>
          <p:nvSpPr>
            <p:cNvPr id="245" name="Examiner"/>
            <p:cNvSpPr/>
            <p:nvPr/>
          </p:nvSpPr>
          <p:spPr>
            <a:xfrm>
              <a:off x="239038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DCDEE0"/>
                </a:gs>
                <a:gs pos="100000">
                  <a:srgbClr val="DCDEE0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Examiner</a:t>
              </a:r>
            </a:p>
          </p:txBody>
        </p:sp>
        <p:sp>
          <p:nvSpPr>
            <p:cNvPr id="246" name="Issuer"/>
            <p:cNvSpPr/>
            <p:nvPr/>
          </p:nvSpPr>
          <p:spPr>
            <a:xfrm>
              <a:off x="3870151" y="411971"/>
              <a:ext cx="2203927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Issuer</a:t>
              </a:r>
            </a:p>
          </p:txBody>
        </p:sp>
        <p:sp>
          <p:nvSpPr>
            <p:cNvPr id="247" name="Holder"/>
            <p:cNvSpPr/>
            <p:nvPr/>
          </p:nvSpPr>
          <p:spPr>
            <a:xfrm>
              <a:off x="7767549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Holder</a:t>
              </a:r>
            </a:p>
          </p:txBody>
        </p:sp>
        <p:sp>
          <p:nvSpPr>
            <p:cNvPr id="248" name="Rounded Rectangle"/>
            <p:cNvSpPr/>
            <p:nvPr/>
          </p:nvSpPr>
          <p:spPr>
            <a:xfrm>
              <a:off x="0" y="0"/>
              <a:ext cx="6429623" cy="2819113"/>
            </a:xfrm>
            <a:prstGeom prst="roundRect">
              <a:avLst>
                <a:gd name="adj" fmla="val 9292"/>
              </a:avLst>
            </a:prstGeom>
            <a:noFill/>
            <a:ln w="50800" cap="flat">
              <a:solidFill>
                <a:srgbClr val="53585F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49" name="Line"/>
            <p:cNvSpPr/>
            <p:nvPr/>
          </p:nvSpPr>
          <p:spPr>
            <a:xfrm>
              <a:off x="2521557" y="1060590"/>
              <a:ext cx="127000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50" name="Attest"/>
            <p:cNvSpPr txBox="1"/>
            <p:nvPr/>
          </p:nvSpPr>
          <p:spPr>
            <a:xfrm>
              <a:off x="2607155" y="1064182"/>
              <a:ext cx="109880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53585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Attest</a:t>
              </a:r>
            </a:p>
          </p:txBody>
        </p:sp>
        <p:sp>
          <p:nvSpPr>
            <p:cNvPr id="251" name="Coins"/>
            <p:cNvSpPr/>
            <p:nvPr/>
          </p:nvSpPr>
          <p:spPr>
            <a:xfrm>
              <a:off x="2769101" y="1867485"/>
              <a:ext cx="774913" cy="77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3">
                <a:alphaModFix amt="78758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33593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52" name="Line"/>
            <p:cNvSpPr/>
            <p:nvPr/>
          </p:nvSpPr>
          <p:spPr>
            <a:xfrm>
              <a:off x="6152670" y="1087883"/>
              <a:ext cx="1536285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53" name="Issue"/>
            <p:cNvSpPr txBox="1"/>
            <p:nvPr/>
          </p:nvSpPr>
          <p:spPr>
            <a:xfrm>
              <a:off x="6607793" y="985638"/>
              <a:ext cx="1006984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Issue</a:t>
              </a:r>
            </a:p>
          </p:txBody>
        </p:sp>
        <p:sp>
          <p:nvSpPr>
            <p:cNvPr id="254" name="Line"/>
            <p:cNvSpPr/>
            <p:nvPr/>
          </p:nvSpPr>
          <p:spPr>
            <a:xfrm>
              <a:off x="10050068" y="1321630"/>
              <a:ext cx="168529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55" name="Line"/>
            <p:cNvSpPr/>
            <p:nvPr/>
          </p:nvSpPr>
          <p:spPr>
            <a:xfrm>
              <a:off x="10050068" y="863183"/>
              <a:ext cx="168529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56" name="Challenge"/>
            <p:cNvSpPr txBox="1"/>
            <p:nvPr/>
          </p:nvSpPr>
          <p:spPr>
            <a:xfrm>
              <a:off x="10050068" y="120084"/>
              <a:ext cx="173050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Challenge</a:t>
              </a:r>
            </a:p>
          </p:txBody>
        </p:sp>
        <p:sp>
          <p:nvSpPr>
            <p:cNvPr id="257" name="Present"/>
            <p:cNvSpPr txBox="1"/>
            <p:nvPr/>
          </p:nvSpPr>
          <p:spPr>
            <a:xfrm>
              <a:off x="10124247" y="1303666"/>
              <a:ext cx="13716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258" name="Coins"/>
            <p:cNvSpPr/>
            <p:nvPr/>
          </p:nvSpPr>
          <p:spPr>
            <a:xfrm>
              <a:off x="13547458" y="1303666"/>
              <a:ext cx="774914" cy="77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4">
                <a:alphaModFix amt="78758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33593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59" name="SOR"/>
            <p:cNvSpPr txBox="1"/>
            <p:nvPr/>
          </p:nvSpPr>
          <p:spPr>
            <a:xfrm>
              <a:off x="1999836" y="1951304"/>
              <a:ext cx="68834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5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SOR</a:t>
              </a:r>
            </a:p>
          </p:txBody>
        </p:sp>
        <p:sp>
          <p:nvSpPr>
            <p:cNvPr id="260" name="SOR"/>
            <p:cNvSpPr txBox="1"/>
            <p:nvPr/>
          </p:nvSpPr>
          <p:spPr>
            <a:xfrm>
              <a:off x="14335985" y="1545737"/>
              <a:ext cx="68834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5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SOR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"/>
          <p:cNvGrpSpPr/>
          <p:nvPr/>
        </p:nvGrpSpPr>
        <p:grpSpPr>
          <a:xfrm>
            <a:off x="14908854" y="3420781"/>
            <a:ext cx="5382691" cy="1770928"/>
            <a:chOff x="0" y="0"/>
            <a:chExt cx="5382690" cy="1770927"/>
          </a:xfrm>
        </p:grpSpPr>
        <p:sp>
          <p:nvSpPr>
            <p:cNvPr id="263" name="Utility B [did:bbb]"/>
            <p:cNvSpPr/>
            <p:nvPr/>
          </p:nvSpPr>
          <p:spPr>
            <a:xfrm>
              <a:off x="0" y="0"/>
              <a:ext cx="5382691" cy="1770928"/>
            </a:xfrm>
            <a:prstGeom prst="roundRect">
              <a:avLst>
                <a:gd name="adj" fmla="val 10757"/>
              </a:avLst>
            </a:prstGeom>
            <a:solidFill>
              <a:srgbClr val="FDF3E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0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pPr>
              <a:r>
                <a:t>Utility B [</a:t>
              </a:r>
              <a:r>
                <a:rPr b="0" sz="2500">
                  <a:latin typeface="Courier"/>
                  <a:ea typeface="Courier"/>
                  <a:cs typeface="Courier"/>
                  <a:sym typeface="Courier"/>
                </a:rPr>
                <a:t>did:bbb</a:t>
              </a:r>
              <a:r>
                <a:t>]</a:t>
              </a:r>
            </a:p>
          </p:txBody>
        </p:sp>
        <p:pic>
          <p:nvPicPr>
            <p:cNvPr id="26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8195" y="589827"/>
              <a:ext cx="4686301" cy="109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8" name="Group"/>
          <p:cNvGrpSpPr/>
          <p:nvPr/>
        </p:nvGrpSpPr>
        <p:grpSpPr>
          <a:xfrm>
            <a:off x="4092455" y="3420781"/>
            <a:ext cx="5382691" cy="1770928"/>
            <a:chOff x="0" y="0"/>
            <a:chExt cx="5382690" cy="1770927"/>
          </a:xfrm>
        </p:grpSpPr>
        <p:sp>
          <p:nvSpPr>
            <p:cNvPr id="266" name="Utility A [did:aaa]"/>
            <p:cNvSpPr/>
            <p:nvPr/>
          </p:nvSpPr>
          <p:spPr>
            <a:xfrm>
              <a:off x="0" y="0"/>
              <a:ext cx="5382691" cy="1770928"/>
            </a:xfrm>
            <a:prstGeom prst="roundRect">
              <a:avLst>
                <a:gd name="adj" fmla="val 10757"/>
              </a:avLst>
            </a:prstGeom>
            <a:solidFill>
              <a:srgbClr val="FDF3E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0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pPr>
              <a:r>
                <a:t>Utility A [</a:t>
              </a:r>
              <a:r>
                <a:rPr b="0" sz="2500">
                  <a:latin typeface="Courier"/>
                  <a:ea typeface="Courier"/>
                  <a:cs typeface="Courier"/>
                  <a:sym typeface="Courier"/>
                </a:rPr>
                <a:t>did:aaa</a:t>
              </a:r>
              <a:r>
                <a:t>]</a:t>
              </a:r>
            </a:p>
          </p:txBody>
        </p:sp>
        <p:pic>
          <p:nvPicPr>
            <p:cNvPr id="26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8195" y="589827"/>
              <a:ext cx="4686301" cy="109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9" name="Publishing a DID Document containing at least one public key and possibly several service URLS. The DID Document is associated with a Public DID.…"/>
          <p:cNvSpPr txBox="1"/>
          <p:nvPr>
            <p:ph type="body" sz="half" idx="1"/>
          </p:nvPr>
        </p:nvSpPr>
        <p:spPr>
          <a:xfrm>
            <a:off x="605181" y="9969688"/>
            <a:ext cx="23173638" cy="2951880"/>
          </a:xfrm>
          <a:prstGeom prst="rect">
            <a:avLst/>
          </a:prstGeom>
        </p:spPr>
        <p:txBody>
          <a:bodyPr/>
          <a:lstStyle/>
          <a:p>
            <a:pPr marL="217170" indent="-217170" defTabSz="784225">
              <a:spcBef>
                <a:spcPts val="900"/>
              </a:spcBef>
              <a:buSzPct val="100000"/>
              <a:buAutoNum type="arabicPeriod" startAt="1"/>
              <a:defRPr sz="285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Publishing a DID Document containing at least one public key and possibly several service URLS. The DID Document is associated with a Public DID.</a:t>
            </a:r>
          </a:p>
          <a:p>
            <a:pPr marL="217170" indent="-217170" defTabSz="784225">
              <a:spcBef>
                <a:spcPts val="900"/>
              </a:spcBef>
              <a:buSzPct val="100000"/>
              <a:buAutoNum type="arabicPeriod" startAt="1"/>
              <a:defRPr sz="285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Process presented credential. Locate Utility associated with DID Root Namespace and validate Cred-Def. Fail verification process if does not exist.</a:t>
            </a:r>
          </a:p>
          <a:p>
            <a:pPr marL="217170" indent="-217170" defTabSz="784225">
              <a:spcBef>
                <a:spcPts val="900"/>
              </a:spcBef>
              <a:buSzPct val="100000"/>
              <a:buAutoNum type="arabicPeriod" startAt="1"/>
              <a:defRPr sz="285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Check if Credential is on Revocation List.  Fail verification process if true. </a:t>
            </a:r>
          </a:p>
          <a:p>
            <a:pPr marL="217170" indent="-217170" defTabSz="784225">
              <a:spcBef>
                <a:spcPts val="900"/>
              </a:spcBef>
              <a:buSzPct val="100000"/>
              <a:buAutoNum type="arabicPeriod" startAt="1"/>
              <a:defRPr sz="285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Validate the existence of Issuer DID corresponding to Cred-Def. Fail verification process if not valid.</a:t>
            </a:r>
          </a:p>
          <a:p>
            <a:pPr marL="217170" indent="-217170" defTabSz="784225">
              <a:spcBef>
                <a:spcPts val="900"/>
              </a:spcBef>
              <a:buSzPct val="100000"/>
              <a:buAutoNum type="arabicPeriod" startAt="1"/>
              <a:defRPr sz="285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 Validate the existence of Credential Schema corresponding to Cred-Def. Fail verification process if not valid.</a:t>
            </a:r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Utility Interactions: Sample verifier transaction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Utility Interactions: Sample verifier transactions</a:t>
            </a:r>
          </a:p>
        </p:txBody>
      </p:sp>
      <p:sp>
        <p:nvSpPr>
          <p:cNvPr id="272" name="A verifier is responsible for several types of write and read transactions to one or more public identity utilities."/>
          <p:cNvSpPr txBox="1"/>
          <p:nvPr>
            <p:ph type="body" idx="22"/>
          </p:nvPr>
        </p:nvSpPr>
        <p:spPr>
          <a:xfrm>
            <a:off x="605181" y="2054827"/>
            <a:ext cx="22569774" cy="77724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A verifier is responsible for several types of write and read transactions to one or more public identity utilities. </a:t>
            </a:r>
          </a:p>
        </p:txBody>
      </p:sp>
      <p:sp>
        <p:nvSpPr>
          <p:cNvPr id="273" name="Line"/>
          <p:cNvSpPr/>
          <p:nvPr/>
        </p:nvSpPr>
        <p:spPr>
          <a:xfrm flipH="1" flipV="1">
            <a:off x="7581975" y="4870265"/>
            <a:ext cx="9545660" cy="2562960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74" name="Line"/>
          <p:cNvSpPr/>
          <p:nvPr/>
        </p:nvSpPr>
        <p:spPr>
          <a:xfrm flipH="1" flipV="1">
            <a:off x="4978624" y="4843933"/>
            <a:ext cx="11910604" cy="2625866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75" name="Line"/>
          <p:cNvSpPr/>
          <p:nvPr/>
        </p:nvSpPr>
        <p:spPr>
          <a:xfrm flipH="1" flipV="1">
            <a:off x="16997411" y="4906078"/>
            <a:ext cx="1182949" cy="2723227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76" name="1"/>
          <p:cNvSpPr/>
          <p:nvPr/>
        </p:nvSpPr>
        <p:spPr>
          <a:xfrm>
            <a:off x="17059591" y="5526705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77" name="3"/>
          <p:cNvSpPr/>
          <p:nvPr/>
        </p:nvSpPr>
        <p:spPr>
          <a:xfrm>
            <a:off x="10538969" y="5313778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78" name="did:aaa rooted cred-def"/>
          <p:cNvSpPr txBox="1"/>
          <p:nvPr/>
        </p:nvSpPr>
        <p:spPr>
          <a:xfrm>
            <a:off x="14740762" y="8847204"/>
            <a:ext cx="263347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2000">
                <a:solidFill>
                  <a:schemeClr val="accent5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did:aaa rooted cred-def</a:t>
            </a:r>
          </a:p>
        </p:txBody>
      </p:sp>
      <p:sp>
        <p:nvSpPr>
          <p:cNvPr id="279" name="Line"/>
          <p:cNvSpPr/>
          <p:nvPr/>
        </p:nvSpPr>
        <p:spPr>
          <a:xfrm flipH="1" flipV="1">
            <a:off x="8880454" y="4692823"/>
            <a:ext cx="8837577" cy="2758774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80" name="2"/>
          <p:cNvSpPr/>
          <p:nvPr/>
        </p:nvSpPr>
        <p:spPr>
          <a:xfrm>
            <a:off x="10150561" y="4619609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81" name="5"/>
          <p:cNvSpPr/>
          <p:nvPr/>
        </p:nvSpPr>
        <p:spPr>
          <a:xfrm>
            <a:off x="7139078" y="5243212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82" name="Line"/>
          <p:cNvSpPr/>
          <p:nvPr/>
        </p:nvSpPr>
        <p:spPr>
          <a:xfrm flipH="1" flipV="1">
            <a:off x="6202666" y="4941601"/>
            <a:ext cx="11133432" cy="2623995"/>
          </a:xfrm>
          <a:prstGeom prst="line">
            <a:avLst/>
          </a:pr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283" name="4"/>
          <p:cNvSpPr/>
          <p:nvPr/>
        </p:nvSpPr>
        <p:spPr>
          <a:xfrm>
            <a:off x="8362518" y="5103207"/>
            <a:ext cx="795385" cy="7438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301" name="Group"/>
          <p:cNvGrpSpPr/>
          <p:nvPr/>
        </p:nvGrpSpPr>
        <p:grpSpPr>
          <a:xfrm>
            <a:off x="4460676" y="7032245"/>
            <a:ext cx="15024326" cy="2819113"/>
            <a:chOff x="0" y="0"/>
            <a:chExt cx="15024325" cy="2819112"/>
          </a:xfrm>
        </p:grpSpPr>
        <p:sp>
          <p:nvSpPr>
            <p:cNvPr id="284" name="Verifier"/>
            <p:cNvSpPr/>
            <p:nvPr/>
          </p:nvSpPr>
          <p:spPr>
            <a:xfrm>
              <a:off x="11813953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Verifier</a:t>
              </a:r>
            </a:p>
          </p:txBody>
        </p:sp>
        <p:sp>
          <p:nvSpPr>
            <p:cNvPr id="285" name="Examiner"/>
            <p:cNvSpPr/>
            <p:nvPr/>
          </p:nvSpPr>
          <p:spPr>
            <a:xfrm>
              <a:off x="239038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DCDEE0"/>
                </a:gs>
                <a:gs pos="100000">
                  <a:srgbClr val="DCDEE0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Examiner</a:t>
              </a:r>
            </a:p>
          </p:txBody>
        </p:sp>
        <p:sp>
          <p:nvSpPr>
            <p:cNvPr id="286" name="Issuer"/>
            <p:cNvSpPr/>
            <p:nvPr/>
          </p:nvSpPr>
          <p:spPr>
            <a:xfrm>
              <a:off x="3870151" y="411971"/>
              <a:ext cx="2203927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Issuer</a:t>
              </a:r>
            </a:p>
          </p:txBody>
        </p:sp>
        <p:sp>
          <p:nvSpPr>
            <p:cNvPr id="287" name="Holder"/>
            <p:cNvSpPr/>
            <p:nvPr/>
          </p:nvSpPr>
          <p:spPr>
            <a:xfrm>
              <a:off x="7767549" y="411971"/>
              <a:ext cx="2203926" cy="1338012"/>
            </a:xfrm>
            <a:prstGeom prst="roundRect">
              <a:avLst>
                <a:gd name="adj" fmla="val 16881"/>
              </a:avLst>
            </a:prstGeom>
            <a:gradFill flip="none" rotWithShape="1">
              <a:gsLst>
                <a:gs pos="0">
                  <a:srgbClr val="F2DEAA"/>
                </a:gs>
                <a:gs pos="100000">
                  <a:srgbClr val="DDBD75"/>
                </a:gs>
              </a:gsLst>
              <a:lin ang="16386099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b="1" sz="28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Holder</a:t>
              </a:r>
            </a:p>
          </p:txBody>
        </p:sp>
        <p:sp>
          <p:nvSpPr>
            <p:cNvPr id="288" name="Rounded Rectangle"/>
            <p:cNvSpPr/>
            <p:nvPr/>
          </p:nvSpPr>
          <p:spPr>
            <a:xfrm>
              <a:off x="0" y="0"/>
              <a:ext cx="6429623" cy="2819113"/>
            </a:xfrm>
            <a:prstGeom prst="roundRect">
              <a:avLst>
                <a:gd name="adj" fmla="val 9292"/>
              </a:avLst>
            </a:prstGeom>
            <a:noFill/>
            <a:ln w="50800" cap="flat">
              <a:solidFill>
                <a:srgbClr val="53585F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89" name="Line"/>
            <p:cNvSpPr/>
            <p:nvPr/>
          </p:nvSpPr>
          <p:spPr>
            <a:xfrm>
              <a:off x="2521557" y="1060590"/>
              <a:ext cx="127000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90" name="Attest"/>
            <p:cNvSpPr txBox="1"/>
            <p:nvPr/>
          </p:nvSpPr>
          <p:spPr>
            <a:xfrm>
              <a:off x="2607155" y="1064182"/>
              <a:ext cx="109880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53585F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Attest</a:t>
              </a:r>
            </a:p>
          </p:txBody>
        </p:sp>
        <p:sp>
          <p:nvSpPr>
            <p:cNvPr id="291" name="Coins"/>
            <p:cNvSpPr/>
            <p:nvPr/>
          </p:nvSpPr>
          <p:spPr>
            <a:xfrm>
              <a:off x="2769101" y="1867485"/>
              <a:ext cx="774913" cy="77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3">
                <a:alphaModFix amt="78758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33593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92" name="Line"/>
            <p:cNvSpPr/>
            <p:nvPr/>
          </p:nvSpPr>
          <p:spPr>
            <a:xfrm>
              <a:off x="6152670" y="1087883"/>
              <a:ext cx="1536285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93" name="Issue"/>
            <p:cNvSpPr txBox="1"/>
            <p:nvPr/>
          </p:nvSpPr>
          <p:spPr>
            <a:xfrm>
              <a:off x="6607793" y="985638"/>
              <a:ext cx="1006984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Issue</a:t>
              </a:r>
            </a:p>
          </p:txBody>
        </p:sp>
        <p:sp>
          <p:nvSpPr>
            <p:cNvPr id="294" name="Line"/>
            <p:cNvSpPr/>
            <p:nvPr/>
          </p:nvSpPr>
          <p:spPr>
            <a:xfrm>
              <a:off x="10050068" y="1321630"/>
              <a:ext cx="168529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95" name="Line"/>
            <p:cNvSpPr/>
            <p:nvPr/>
          </p:nvSpPr>
          <p:spPr>
            <a:xfrm>
              <a:off x="10050068" y="863183"/>
              <a:ext cx="1685291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96" name="Challenge"/>
            <p:cNvSpPr txBox="1"/>
            <p:nvPr/>
          </p:nvSpPr>
          <p:spPr>
            <a:xfrm>
              <a:off x="10050068" y="120084"/>
              <a:ext cx="173050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Challenge</a:t>
              </a:r>
            </a:p>
          </p:txBody>
        </p:sp>
        <p:sp>
          <p:nvSpPr>
            <p:cNvPr id="297" name="Present"/>
            <p:cNvSpPr txBox="1"/>
            <p:nvPr/>
          </p:nvSpPr>
          <p:spPr>
            <a:xfrm>
              <a:off x="10124247" y="1303666"/>
              <a:ext cx="13716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3000">
                  <a:solidFill>
                    <a:srgbClr val="3A8739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298" name="Coins"/>
            <p:cNvSpPr/>
            <p:nvPr/>
          </p:nvSpPr>
          <p:spPr>
            <a:xfrm>
              <a:off x="13547458" y="1303666"/>
              <a:ext cx="774914" cy="777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blipFill rotWithShape="1">
              <a:blip r:embed="rId4">
                <a:alphaModFix amt="78758"/>
              </a:blip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33593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sp>
          <p:nvSpPr>
            <p:cNvPr id="299" name="SOR"/>
            <p:cNvSpPr txBox="1"/>
            <p:nvPr/>
          </p:nvSpPr>
          <p:spPr>
            <a:xfrm>
              <a:off x="1999836" y="1951304"/>
              <a:ext cx="68834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5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SOR</a:t>
              </a:r>
            </a:p>
          </p:txBody>
        </p:sp>
        <p:sp>
          <p:nvSpPr>
            <p:cNvPr id="300" name="SOR"/>
            <p:cNvSpPr txBox="1"/>
            <p:nvPr/>
          </p:nvSpPr>
          <p:spPr>
            <a:xfrm>
              <a:off x="14335985" y="1545737"/>
              <a:ext cx="688341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500">
                  <a:latin typeface="IBM Plex Sans Condensed"/>
                  <a:ea typeface="IBM Plex Sans Condensed"/>
                  <a:cs typeface="IBM Plex Sans Condensed"/>
                  <a:sym typeface="IBM Plex Sans Condensed"/>
                </a:defRPr>
              </a:lvl1pPr>
            </a:lstStyle>
            <a:p>
              <a:pPr/>
              <a:r>
                <a:t>SOR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xpenses…"/>
          <p:cNvSpPr txBox="1"/>
          <p:nvPr>
            <p:ph type="body" sz="half" idx="1"/>
          </p:nvPr>
        </p:nvSpPr>
        <p:spPr>
          <a:xfrm>
            <a:off x="605181" y="3400202"/>
            <a:ext cx="12689887" cy="9153450"/>
          </a:xfrm>
          <a:prstGeom prst="rect">
            <a:avLst/>
          </a:prstGeom>
        </p:spPr>
        <p:txBody>
          <a:bodyPr/>
          <a:lstStyle/>
          <a:p>
            <a:pPr marL="0" indent="0" defTabSz="775969">
              <a:spcBef>
                <a:spcPts val="900"/>
              </a:spcBef>
              <a:buClr>
                <a:srgbClr val="000000"/>
              </a:buClr>
              <a:buSzTx/>
              <a:buNone/>
              <a:defRPr sz="4512"/>
            </a:pPr>
          </a:p>
          <a:p>
            <a:pPr marL="561086" indent="-561086" defTabSz="775969">
              <a:spcBef>
                <a:spcPts val="900"/>
              </a:spcBef>
              <a:buClr>
                <a:srgbClr val="000000"/>
              </a:buClr>
              <a:defRPr sz="4512"/>
            </a:pPr>
            <a:r>
              <a:t>Expenses</a:t>
            </a:r>
          </a:p>
          <a:p>
            <a:pPr lvl="1" marL="798353" indent="-201453" defTabSz="775969">
              <a:spcBef>
                <a:spcPts val="900"/>
              </a:spcBef>
              <a:buSzPct val="100000"/>
              <a:buAutoNum type="arabicPeriod" startAt="1"/>
              <a:defRPr sz="4230"/>
            </a:pPr>
            <a:r>
              <a:t> Node Hosting</a:t>
            </a:r>
          </a:p>
          <a:p>
            <a:pPr lvl="1" marL="798353" indent="-201453" defTabSz="775969">
              <a:spcBef>
                <a:spcPts val="900"/>
              </a:spcBef>
              <a:buSzPct val="100000"/>
              <a:buAutoNum type="arabicPeriod" startAt="1"/>
              <a:defRPr sz="4230"/>
            </a:pPr>
            <a:r>
              <a:t> Network Operation and Maintenance Services</a:t>
            </a:r>
          </a:p>
          <a:p>
            <a:pPr lvl="1" marL="798353" indent="-201453" defTabSz="775969">
              <a:spcBef>
                <a:spcPts val="900"/>
              </a:spcBef>
              <a:buSzPct val="100000"/>
              <a:buAutoNum type="arabicPeriod" startAt="1"/>
              <a:defRPr sz="4230"/>
            </a:pPr>
            <a:r>
              <a:t> Consortium Governance</a:t>
            </a:r>
          </a:p>
          <a:p>
            <a:pPr lvl="1" marL="798353" indent="-201453" defTabSz="775969">
              <a:spcBef>
                <a:spcPts val="900"/>
              </a:spcBef>
              <a:buSzPct val="100000"/>
              <a:buAutoNum type="arabicPeriod" startAt="1"/>
              <a:defRPr sz="4230"/>
            </a:pPr>
            <a:r>
              <a:t> Software Maintenance </a:t>
            </a:r>
          </a:p>
          <a:p>
            <a:pPr marL="561086" indent="-561086" defTabSz="775969">
              <a:spcBef>
                <a:spcPts val="900"/>
              </a:spcBef>
              <a:buClr>
                <a:srgbClr val="000000"/>
              </a:buClr>
              <a:defRPr sz="4512"/>
            </a:pPr>
          </a:p>
          <a:p>
            <a:pPr marL="561086" indent="-561086" defTabSz="775969">
              <a:spcBef>
                <a:spcPts val="900"/>
              </a:spcBef>
              <a:buClr>
                <a:srgbClr val="000000"/>
              </a:buClr>
              <a:defRPr sz="4512"/>
            </a:pPr>
            <a:r>
              <a:t>Income</a:t>
            </a:r>
          </a:p>
          <a:p>
            <a:pPr lvl="1" marL="798353" indent="-201453" defTabSz="775969">
              <a:spcBef>
                <a:spcPts val="900"/>
              </a:spcBef>
              <a:buSzPct val="100000"/>
              <a:buAutoNum type="arabicPeriod" startAt="5"/>
              <a:defRPr sz="4230"/>
            </a:pPr>
            <a:r>
              <a:t> Consortium Membership </a:t>
            </a:r>
          </a:p>
          <a:p>
            <a:pPr lvl="1" marL="798353" indent="-201453" defTabSz="775969">
              <a:spcBef>
                <a:spcPts val="900"/>
              </a:spcBef>
              <a:buSzPct val="100000"/>
              <a:buAutoNum type="arabicPeriod" startAt="5"/>
              <a:defRPr sz="4230"/>
            </a:pPr>
            <a:r>
              <a:t> Community Donations</a:t>
            </a:r>
          </a:p>
          <a:p>
            <a:pPr lvl="1" marL="798353" indent="-201453" defTabSz="775969">
              <a:spcBef>
                <a:spcPts val="900"/>
              </a:spcBef>
              <a:buSzPct val="100000"/>
              <a:buAutoNum type="arabicPeriod" startAt="5"/>
              <a:defRPr sz="4230"/>
            </a:pPr>
            <a:r>
              <a:t> Transaction Revenue</a:t>
            </a:r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What factors impact an identity utility business model?"/>
          <p:cNvSpPr txBox="1"/>
          <p:nvPr>
            <p:ph type="body" idx="21"/>
          </p:nvPr>
        </p:nvSpPr>
        <p:spPr>
          <a:xfrm>
            <a:off x="605181" y="811579"/>
            <a:ext cx="23502630" cy="1231901"/>
          </a:xfrm>
          <a:prstGeom prst="rect">
            <a:avLst/>
          </a:prstGeom>
        </p:spPr>
        <p:txBody>
          <a:bodyPr/>
          <a:lstStyle/>
          <a:p>
            <a:pPr/>
            <a:r>
              <a:t>What factors impact an identity utility business model?</a:t>
            </a:r>
          </a:p>
        </p:txBody>
      </p:sp>
      <p:sp>
        <p:nvSpPr>
          <p:cNvPr id="306" name="Public Identity Utilities have specific income and expense characteristics that are addressed by the principles, polices and procedures outlined in their governance frameworks."/>
          <p:cNvSpPr txBox="1"/>
          <p:nvPr>
            <p:ph type="body" idx="22"/>
          </p:nvPr>
        </p:nvSpPr>
        <p:spPr>
          <a:xfrm>
            <a:off x="605181" y="2054827"/>
            <a:ext cx="22080328" cy="13144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Public Identity Utilities have specific income and expense characteristics that are addressed by the principles, polices and procedures outlined in their governance frameworks.</a:t>
            </a:r>
          </a:p>
        </p:txBody>
      </p:sp>
      <p:grpSp>
        <p:nvGrpSpPr>
          <p:cNvPr id="309" name="Group"/>
          <p:cNvGrpSpPr/>
          <p:nvPr/>
        </p:nvGrpSpPr>
        <p:grpSpPr>
          <a:xfrm>
            <a:off x="19590346" y="8437423"/>
            <a:ext cx="2678508" cy="2985220"/>
            <a:chOff x="0" y="0"/>
            <a:chExt cx="2678506" cy="2985218"/>
          </a:xfrm>
        </p:grpSpPr>
        <p:pic>
          <p:nvPicPr>
            <p:cNvPr id="30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86948" y="0"/>
              <a:ext cx="1904609" cy="1918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Identity Utility…"/>
            <p:cNvSpPr txBox="1"/>
            <p:nvPr/>
          </p:nvSpPr>
          <p:spPr>
            <a:xfrm>
              <a:off x="0" y="1816818"/>
              <a:ext cx="267850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>
                <a:spcBef>
                  <a:spcPts val="0"/>
                </a:spcBef>
                <a:defRPr sz="2700"/>
              </a:pPr>
              <a:r>
                <a:t>Identity Utility </a:t>
              </a:r>
            </a:p>
            <a:p>
              <a:pPr algn="ctr">
                <a:spcBef>
                  <a:spcPts val="0"/>
                </a:spcBef>
                <a:defRPr sz="2700"/>
              </a:pPr>
              <a:r>
                <a:t>Service Provider</a:t>
              </a:r>
            </a:p>
          </p:txBody>
        </p:sp>
      </p:grpSp>
      <p:sp>
        <p:nvSpPr>
          <p:cNvPr id="310" name="3"/>
          <p:cNvSpPr/>
          <p:nvPr/>
        </p:nvSpPr>
        <p:spPr>
          <a:xfrm>
            <a:off x="21051656" y="11432680"/>
            <a:ext cx="1007539" cy="1092201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11" name="2"/>
          <p:cNvSpPr/>
          <p:nvPr/>
        </p:nvSpPr>
        <p:spPr>
          <a:xfrm>
            <a:off x="19800006" y="11432680"/>
            <a:ext cx="1007540" cy="1092201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85637" y="3390873"/>
            <a:ext cx="3542695" cy="26570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6" name="Group"/>
          <p:cNvGrpSpPr/>
          <p:nvPr/>
        </p:nvGrpSpPr>
        <p:grpSpPr>
          <a:xfrm>
            <a:off x="13439108" y="6389041"/>
            <a:ext cx="3432488" cy="5051646"/>
            <a:chOff x="0" y="0"/>
            <a:chExt cx="3432486" cy="5051644"/>
          </a:xfrm>
        </p:grpSpPr>
        <p:sp>
          <p:nvSpPr>
            <p:cNvPr id="313" name="Identity Utility…"/>
            <p:cNvSpPr/>
            <p:nvPr/>
          </p:nvSpPr>
          <p:spPr>
            <a:xfrm>
              <a:off x="0" y="0"/>
              <a:ext cx="3432487" cy="5051645"/>
            </a:xfrm>
            <a:prstGeom prst="roundRect">
              <a:avLst>
                <a:gd name="adj" fmla="val 9405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Identity Utility</a:t>
              </a:r>
            </a:p>
            <a:p>
              <a:pPr algn="ctr" defTabSz="825500">
                <a:spcBef>
                  <a:spcPts val="0"/>
                </a:spcBef>
                <a:tabLst/>
                <a:defRPr sz="25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Acme</a:t>
              </a:r>
            </a:p>
          </p:txBody>
        </p:sp>
        <p:pic>
          <p:nvPicPr>
            <p:cNvPr id="31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flipH="1">
              <a:off x="376990" y="2297553"/>
              <a:ext cx="2678507" cy="2666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5" name="Governing Body"/>
            <p:cNvSpPr/>
            <p:nvPr/>
          </p:nvSpPr>
          <p:spPr>
            <a:xfrm>
              <a:off x="450865" y="1096909"/>
              <a:ext cx="2530756" cy="1015569"/>
            </a:xfrm>
            <a:prstGeom prst="ellipse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2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Governing Body</a:t>
              </a:r>
            </a:p>
          </p:txBody>
        </p:sp>
      </p:grpSp>
      <p:sp>
        <p:nvSpPr>
          <p:cNvPr id="317" name="Line"/>
          <p:cNvSpPr/>
          <p:nvPr/>
        </p:nvSpPr>
        <p:spPr>
          <a:xfrm flipH="1">
            <a:off x="16453952" y="5691945"/>
            <a:ext cx="3307630" cy="2128732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18" name="Members and/or Donors"/>
          <p:cNvSpPr txBox="1"/>
          <p:nvPr/>
        </p:nvSpPr>
        <p:spPr>
          <a:xfrm>
            <a:off x="21518582" y="3524505"/>
            <a:ext cx="188838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spcBef>
                <a:spcPts val="0"/>
              </a:spcBef>
              <a:defRPr sz="2700"/>
            </a:lvl1pPr>
          </a:lstStyle>
          <a:p>
            <a:pPr/>
            <a:r>
              <a:t>Members and/or Donors</a:t>
            </a:r>
          </a:p>
        </p:txBody>
      </p:sp>
      <p:sp>
        <p:nvSpPr>
          <p:cNvPr id="319" name="4"/>
          <p:cNvSpPr/>
          <p:nvPr/>
        </p:nvSpPr>
        <p:spPr>
          <a:xfrm>
            <a:off x="17144823" y="6452389"/>
            <a:ext cx="1007539" cy="109220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20" name="5"/>
          <p:cNvSpPr/>
          <p:nvPr/>
        </p:nvSpPr>
        <p:spPr>
          <a:xfrm>
            <a:off x="18237990" y="5986917"/>
            <a:ext cx="1007539" cy="109220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21" name="Line"/>
          <p:cNvSpPr/>
          <p:nvPr/>
        </p:nvSpPr>
        <p:spPr>
          <a:xfrm flipH="1">
            <a:off x="16405820" y="7284308"/>
            <a:ext cx="4660169" cy="1951670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22" name="6"/>
          <p:cNvSpPr/>
          <p:nvPr/>
        </p:nvSpPr>
        <p:spPr>
          <a:xfrm>
            <a:off x="18203681" y="7571316"/>
            <a:ext cx="1007539" cy="1092201"/>
          </a:xfrm>
          <a:prstGeom prst="ellipse">
            <a:avLst/>
          </a:prstGeom>
          <a:solidFill>
            <a:schemeClr val="accent2">
              <a:hueOff val="-554920"/>
              <a:satOff val="-21482"/>
              <a:lumOff val="-6228"/>
            </a:schemeClr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23" name="1"/>
          <p:cNvSpPr/>
          <p:nvPr/>
        </p:nvSpPr>
        <p:spPr>
          <a:xfrm>
            <a:off x="13669430" y="10051566"/>
            <a:ext cx="1007539" cy="1092201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>
                <a:satOff val="18648"/>
                <a:lumOff val="5971"/>
              </a:schemeClr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b="1" sz="3200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4" name="Line"/>
          <p:cNvSpPr/>
          <p:nvPr/>
        </p:nvSpPr>
        <p:spPr>
          <a:xfrm flipH="1">
            <a:off x="16400919" y="10007864"/>
            <a:ext cx="3660967" cy="17184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25" name="Transaction Authors"/>
          <p:cNvSpPr/>
          <p:nvPr/>
        </p:nvSpPr>
        <p:spPr>
          <a:xfrm>
            <a:off x="20800366" y="6389041"/>
            <a:ext cx="3324821" cy="1307307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Transaction Authors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ho is the Bedrock Consortium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is the Bedrock Consortium?</a:t>
            </a:r>
          </a:p>
          <a:p>
            <a:pPr/>
            <a:r>
              <a:t>What is the BBU?</a:t>
            </a:r>
          </a:p>
          <a:p>
            <a:pPr/>
            <a:r>
              <a:t>What are goals of the Governance Framework?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Bedrock Business Utility…"/>
          <p:cNvSpPr txBox="1"/>
          <p:nvPr>
            <p:ph type="body" idx="21"/>
          </p:nvPr>
        </p:nvSpPr>
        <p:spPr>
          <a:xfrm>
            <a:off x="1124293" y="2735629"/>
            <a:ext cx="11084257" cy="2057401"/>
          </a:xfrm>
          <a:prstGeom prst="rect">
            <a:avLst/>
          </a:prstGeom>
        </p:spPr>
        <p:txBody>
          <a:bodyPr/>
          <a:lstStyle/>
          <a:p>
            <a:pPr algn="ctr"/>
            <a:r>
              <a:t>Bedrock Business Utility</a:t>
            </a:r>
          </a:p>
          <a:p>
            <a:pPr algn="ctr"/>
            <a:r>
              <a:t>(BBU)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2353" y="1758118"/>
            <a:ext cx="3416226" cy="1792409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" name="Bedrock Consortium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Bedrock Consortium</a:t>
            </a:r>
          </a:p>
        </p:txBody>
      </p:sp>
      <p:sp>
        <p:nvSpPr>
          <p:cNvPr id="334" name="A participant organization  in the digital trust marketplace influenced by the ToIP Foundation."/>
          <p:cNvSpPr txBox="1"/>
          <p:nvPr>
            <p:ph type="body" idx="22"/>
          </p:nvPr>
        </p:nvSpPr>
        <p:spPr>
          <a:xfrm>
            <a:off x="605181" y="2054827"/>
            <a:ext cx="11963686" cy="13144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A participant organization  in the digital trust marketplace influenced by the ToIP Foundation. </a:t>
            </a:r>
          </a:p>
        </p:txBody>
      </p:sp>
      <p:sp>
        <p:nvSpPr>
          <p:cNvPr id="335" name="A collection of international private sector companies that operate the Bedrock Business Utility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561086" indent="-561086" defTabSz="775969">
              <a:spcBef>
                <a:spcPts val="900"/>
              </a:spcBef>
              <a:defRPr sz="4512"/>
            </a:pPr>
            <a:r>
              <a:t>A collection of international private sector companies that operate the Bedrock Business Utility</a:t>
            </a:r>
          </a:p>
          <a:p>
            <a:pPr marL="561086" indent="-561086" defTabSz="775969">
              <a:spcBef>
                <a:spcPts val="900"/>
              </a:spcBef>
              <a:defRPr sz="4512"/>
            </a:pPr>
            <a:r>
              <a:t>Comprised of companies that:</a:t>
            </a:r>
          </a:p>
          <a:p>
            <a:pPr lvl="1" marL="1157986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desire to participate in 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  <a:hlinkClick r:id="rId3" invalidUrl="" action="" tgtFrame="" tooltip="" history="1" highlightClick="0" endSnd="0"/>
              </a:rPr>
              <a:t>digital trust ecosystems</a:t>
            </a:r>
          </a:p>
          <a:p>
            <a:pPr lvl="1" marL="1157986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share a common interest in collaborating on the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delivery of the infrastructure and governance</a:t>
            </a:r>
            <a:r>
              <a:t> necessary for a dedicated and trusted public identity utility based on decentralized identity technology.</a:t>
            </a:r>
          </a:p>
        </p:txBody>
      </p:sp>
      <p:pic>
        <p:nvPicPr>
          <p:cNvPr id="336" name="mQNXEQxCoLfrl9zzRG4M4UHUP42hsNE0mtuze-1V7zWkyXDQmwFHvQEtQvw1zpDIWFhiLKExDr6y0ZCtJ_ka42zTeM2fAs--D0WBS7ntPFfHf-_ikMWIvMf19EE0sMRrculucoq_kso.png" descr="mQNXEQxCoLfrl9zzRG4M4UHUP42hsNE0mtuze-1V7zWkyXDQmwFHvQEtQvw1zpDIWFhiLKExDr6y0ZCtJ_ka42zTeM2fAs--D0WBS7ntPFfHf-_ikMWIvMf19EE0sMRrculucoq_ks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70905" y="3891972"/>
            <a:ext cx="3569446" cy="1659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91095" y="8157702"/>
            <a:ext cx="4006519" cy="2671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QMVvr2vjTQH7XZ06qmauNdgCisPHo3B3onv6KvQ6hK7IBrNjXjBdJUtgZPJU4sqf10eZBSYRI9KCLhWFDIW_2cHjxjJkgx40piho_Ch672DXQmV45_jzJFdREfUNI1WXj3zoR1ezeas.png" descr="QMVvr2vjTQH7XZ06qmauNdgCisPHo3B3onv6KvQ6hK7IBrNjXjBdJUtgZPJU4sqf10eZBSYRI9KCLhWFDIW_2cHjxjJkgx40piho_Ch672DXQmV45_jzJFdREfUNI1WXj3zoR1ezea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976782" y="3410621"/>
            <a:ext cx="3972369" cy="1313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-lISFVJc_cTSsC8Cp2Oj-upFfZMKnnaUFRAdGoD_cyShpQxor2GeIJQHolpTjvq75gZBWewsxNMAvun6EslQxTY26uuahnqbknzFr1V3uKeOC_4cBZqFaZ04SXCdHkw-_cHQf4yTeSg.png" descr="-lISFVJc_cTSsC8Cp2Oj-upFfZMKnnaUFRAdGoD_cyShpQxor2GeIJQHolpTjvq75gZBWewsxNMAvun6EslQxTY26uuahnqbknzFr1V3uKeOC_4cBZqFaZ04SXCdHkw-_cHQf4yTeS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280761" y="5703163"/>
            <a:ext cx="4678924" cy="888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Zth1-jD4e1IvD8I_89TSsknmF3ZVWqIS3xPob1KC-hlJ7nLNqosq8XvcdDaYXNjdj_mr1Winv7yXMRAvvXGY8P1KB5BcSUwQuXOYS0PdkCtEvhhJHb-Apt8li7UfC2shXDPPa4PXE9w.png" descr="Zth1-jD4e1IvD8I_89TSsknmF3ZVWqIS3xPob1KC-hlJ7nLNqosq8XvcdDaYXNjdj_mr1Winv7yXMRAvvXGY8P1KB5BcSUwQuXOYS0PdkCtEvhhJHb-Apt8li7UfC2shXDPPa4PXE9w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262938" y="6920914"/>
            <a:ext cx="2283885" cy="913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026216" y="9093873"/>
            <a:ext cx="4178301" cy="2089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272628" y="7550841"/>
            <a:ext cx="3685479" cy="1208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905371" y="11204857"/>
            <a:ext cx="4140049" cy="1010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9178244" y="1218060"/>
            <a:ext cx="3569446" cy="1983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333216" y="249516"/>
            <a:ext cx="4243019" cy="1391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9120228" y="11585757"/>
            <a:ext cx="3685479" cy="1050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"/>
          <p:cNvSpPr/>
          <p:nvPr/>
        </p:nvSpPr>
        <p:spPr>
          <a:xfrm flipH="1">
            <a:off x="24936300" y="-25112"/>
            <a:ext cx="4889358" cy="1091373"/>
          </a:xfrm>
          <a:prstGeom prst="line">
            <a:avLst/>
          </a:prstGeom>
          <a:ln w="88900">
            <a:solidFill>
              <a:srgbClr val="A6AAA9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22" name="Verify"/>
          <p:cNvSpPr txBox="1"/>
          <p:nvPr/>
        </p:nvSpPr>
        <p:spPr>
          <a:xfrm>
            <a:off x="24648593" y="-555486"/>
            <a:ext cx="121577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Verify</a:t>
            </a:r>
          </a:p>
        </p:txBody>
      </p:sp>
      <p:sp>
        <p:nvSpPr>
          <p:cNvPr id="123" name="Line"/>
          <p:cNvSpPr/>
          <p:nvPr/>
        </p:nvSpPr>
        <p:spPr>
          <a:xfrm flipV="1">
            <a:off x="24957612" y="1104430"/>
            <a:ext cx="5301666" cy="880818"/>
          </a:xfrm>
          <a:prstGeom prst="line">
            <a:avLst/>
          </a:prstGeom>
          <a:ln w="88900">
            <a:solidFill>
              <a:srgbClr val="A6AAA9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124" name="Issuer"/>
          <p:cNvSpPr txBox="1"/>
          <p:nvPr/>
        </p:nvSpPr>
        <p:spPr>
          <a:xfrm>
            <a:off x="24999075" y="2125637"/>
            <a:ext cx="129044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500">
                <a:solidFill>
                  <a:schemeClr val="accent6">
                    <a:lumOff val="-8741"/>
                  </a:schemeClr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Issuer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23742796" y="13243055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" name="Prospective Member Briefing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Prospective Member Briefing</a:t>
            </a:r>
          </a:p>
        </p:txBody>
      </p:sp>
      <p:sp>
        <p:nvSpPr>
          <p:cNvPr id="127" name="Agenda Topics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Agenda Topics</a:t>
            </a:r>
          </a:p>
        </p:txBody>
      </p:sp>
      <p:sp>
        <p:nvSpPr>
          <p:cNvPr id="128" name="Why should I care?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should I care?</a:t>
            </a:r>
          </a:p>
          <a:p>
            <a:pPr/>
            <a:r>
              <a:t>What is a public identity utility?</a:t>
            </a:r>
          </a:p>
          <a:p>
            <a:pPr/>
            <a:r>
              <a:t>What is BBU?</a:t>
            </a:r>
          </a:p>
          <a:p>
            <a:pPr/>
            <a:r>
              <a:t>Why is BBU needed?</a:t>
            </a:r>
          </a:p>
          <a:p>
            <a:pPr/>
            <a:r>
              <a:t>What is the BBU Business Model?</a:t>
            </a:r>
          </a:p>
          <a:p>
            <a:pPr/>
            <a:r>
              <a:t>What are the BBU Membership Options?</a:t>
            </a:r>
          </a:p>
          <a:p>
            <a:pPr/>
            <a:r>
              <a:t>How is the BBU organized?</a:t>
            </a:r>
          </a:p>
          <a:p>
            <a:pPr/>
            <a:r>
              <a:t>How to join?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7386" y="613117"/>
            <a:ext cx="11087634" cy="12489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9" name="Bedrock Business Utility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Bedrock Business Utility</a:t>
            </a:r>
          </a:p>
        </p:txBody>
      </p:sp>
      <p:sp>
        <p:nvSpPr>
          <p:cNvPr id="350" name="An instance of a public identity utility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An</a:t>
            </a:r>
            <a:r>
              <a:rPr>
                <a:uFill>
                  <a:solidFill>
                    <a:srgbClr val="006868"/>
                  </a:solidFill>
                </a:uFill>
              </a:rPr>
              <a:t> instance of a public identity utility.</a:t>
            </a:r>
          </a:p>
        </p:txBody>
      </p:sp>
      <p:sp>
        <p:nvSpPr>
          <p:cNvPr id="351" name="An independent self-governed and self-sustainable public identity verification service.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independent self-governed and self-sustainable public identity verification service. </a:t>
            </a:r>
          </a:p>
          <a:p>
            <a:pPr/>
            <a:r>
              <a:t>Supported by the Bedrock Consortium and enabled by the LF Governance Networks, Inc. (a non-profit legal entity).</a:t>
            </a:r>
          </a:p>
          <a:p>
            <a:pPr/>
            <a:r>
              <a:t>Intended to reliably serve the verifiability of both physical and online digital identity interactions. </a:t>
            </a:r>
          </a:p>
        </p:txBody>
      </p:sp>
      <p:sp>
        <p:nvSpPr>
          <p:cNvPr id="352" name="ToIP Foundation"/>
          <p:cNvSpPr/>
          <p:nvPr/>
        </p:nvSpPr>
        <p:spPr>
          <a:xfrm>
            <a:off x="14066663" y="1845538"/>
            <a:ext cx="5124097" cy="585932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ctr" defTabSz="825500">
              <a:spcBef>
                <a:spcPts val="0"/>
              </a:spcBef>
              <a:tabLst/>
              <a:defRPr b="1" sz="3200">
                <a:solidFill>
                  <a:srgbClr val="4898D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ToIP Foundation</a:t>
            </a:r>
          </a:p>
          <a:p>
            <a:pPr algn="ctr" defTabSz="825500">
              <a:spcBef>
                <a:spcPts val="0"/>
              </a:spcBef>
              <a:tabLst/>
              <a:defRPr b="1" sz="3200">
                <a:solidFill>
                  <a:srgbClr val="4898D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</a:p>
          <a:p>
            <a:pPr algn="ctr" defTabSz="825500">
              <a:spcBef>
                <a:spcPts val="0"/>
              </a:spcBef>
              <a:tabLst/>
              <a:defRPr b="1" sz="3200">
                <a:solidFill>
                  <a:srgbClr val="4898D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</a:p>
          <a:p>
            <a:pPr algn="ctr" defTabSz="825500">
              <a:spcBef>
                <a:spcPts val="0"/>
              </a:spcBef>
              <a:tabLst/>
              <a:defRPr b="1" sz="3200">
                <a:solidFill>
                  <a:srgbClr val="4898D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</a:p>
        </p:txBody>
      </p:sp>
      <p:sp>
        <p:nvSpPr>
          <p:cNvPr id="353" name="Ecosystem Foundry…"/>
          <p:cNvSpPr/>
          <p:nvPr/>
        </p:nvSpPr>
        <p:spPr>
          <a:xfrm>
            <a:off x="15271691" y="5591764"/>
            <a:ext cx="3088639" cy="881412"/>
          </a:xfrm>
          <a:prstGeom prst="roundRect">
            <a:avLst>
              <a:gd name="adj" fmla="val 21613"/>
            </a:avLst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50000"/>
              </a:lnSpc>
              <a:spcBef>
                <a:spcPts val="0"/>
              </a:spcBef>
              <a:tabLst/>
              <a:defRPr b="1"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2000"/>
              <a:t>Ecosystem Foundry </a:t>
            </a:r>
            <a:endParaRPr sz="2000"/>
          </a:p>
          <a:p>
            <a:pPr algn="ctr" defTabSz="825500">
              <a:lnSpc>
                <a:spcPct val="50000"/>
              </a:lnSpc>
              <a:spcBef>
                <a:spcPts val="0"/>
              </a:spcBef>
              <a:tabLst/>
              <a:defRPr b="1"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2000"/>
              <a:t>Working Group</a:t>
            </a:r>
            <a:r>
              <a:t> </a:t>
            </a:r>
          </a:p>
        </p:txBody>
      </p:sp>
      <p:sp>
        <p:nvSpPr>
          <p:cNvPr id="354" name="Utility Foundry…"/>
          <p:cNvSpPr/>
          <p:nvPr/>
        </p:nvSpPr>
        <p:spPr>
          <a:xfrm>
            <a:off x="15271691" y="6702563"/>
            <a:ext cx="3088639" cy="842743"/>
          </a:xfrm>
          <a:prstGeom prst="roundRect">
            <a:avLst>
              <a:gd name="adj" fmla="val 22605"/>
            </a:avLst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50000"/>
              </a:lnSpc>
              <a:spcBef>
                <a:spcPts val="0"/>
              </a:spcBef>
              <a:tabLst/>
              <a:defRPr b="1"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2000"/>
              <a:t>Utility Foundry </a:t>
            </a:r>
            <a:endParaRPr sz="2000"/>
          </a:p>
          <a:p>
            <a:pPr algn="ctr" defTabSz="825500">
              <a:lnSpc>
                <a:spcPct val="50000"/>
              </a:lnSpc>
              <a:spcBef>
                <a:spcPts val="0"/>
              </a:spcBef>
              <a:tabLst/>
              <a:defRPr b="1"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2000"/>
              <a:t>Working Group</a:t>
            </a:r>
            <a:r>
              <a:t> 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2148" y="2616128"/>
            <a:ext cx="4393127" cy="2746248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Advise"/>
          <p:cNvSpPr txBox="1"/>
          <p:nvPr/>
        </p:nvSpPr>
        <p:spPr>
          <a:xfrm>
            <a:off x="20651559" y="6869934"/>
            <a:ext cx="8968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Advise</a:t>
            </a:r>
          </a:p>
        </p:txBody>
      </p:sp>
      <p:pic>
        <p:nvPicPr>
          <p:cNvPr id="357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259385">
            <a:off x="17781150" y="6699495"/>
            <a:ext cx="4285628" cy="352235"/>
          </a:xfrm>
          <a:prstGeom prst="rect">
            <a:avLst/>
          </a:prstGeom>
        </p:spPr>
      </p:pic>
      <p:grpSp>
        <p:nvGrpSpPr>
          <p:cNvPr id="362" name="Group"/>
          <p:cNvGrpSpPr/>
          <p:nvPr/>
        </p:nvGrpSpPr>
        <p:grpSpPr>
          <a:xfrm>
            <a:off x="20140696" y="8757922"/>
            <a:ext cx="3282117" cy="3985174"/>
            <a:chOff x="0" y="0"/>
            <a:chExt cx="3282115" cy="3985173"/>
          </a:xfrm>
        </p:grpSpPr>
        <p:sp>
          <p:nvSpPr>
            <p:cNvPr id="359" name="DID Utility…"/>
            <p:cNvSpPr/>
            <p:nvPr/>
          </p:nvSpPr>
          <p:spPr>
            <a:xfrm>
              <a:off x="0" y="0"/>
              <a:ext cx="3282116" cy="3985174"/>
            </a:xfrm>
            <a:prstGeom prst="roundRect">
              <a:avLst>
                <a:gd name="adj" fmla="val 9710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DID Utility</a:t>
              </a:r>
            </a:p>
            <a:p>
              <a:pPr algn="ctr" defTabSz="825500">
                <a:spcBef>
                  <a:spcPts val="0"/>
                </a:spcBef>
                <a:tabLst/>
                <a:defRPr sz="25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Bedrock</a:t>
              </a:r>
            </a:p>
          </p:txBody>
        </p:sp>
        <p:sp>
          <p:nvSpPr>
            <p:cNvPr id="360" name="Governing Board"/>
            <p:cNvSpPr/>
            <p:nvPr/>
          </p:nvSpPr>
          <p:spPr>
            <a:xfrm>
              <a:off x="154362" y="2571994"/>
              <a:ext cx="2973395" cy="1193195"/>
            </a:xfrm>
            <a:prstGeom prst="ellipse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2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Governing Board</a:t>
              </a:r>
            </a:p>
          </p:txBody>
        </p:sp>
        <p:sp>
          <p:nvSpPr>
            <p:cNvPr id="361" name="did:bbu"/>
            <p:cNvSpPr/>
            <p:nvPr/>
          </p:nvSpPr>
          <p:spPr>
            <a:xfrm>
              <a:off x="648454" y="1350999"/>
              <a:ext cx="1985207" cy="1019986"/>
            </a:xfrm>
            <a:prstGeom prst="rect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500">
                  <a:latin typeface="Courier"/>
                  <a:ea typeface="Courier"/>
                  <a:cs typeface="Courier"/>
                  <a:sym typeface="Courier"/>
                </a:defRPr>
              </a:lvl1pPr>
            </a:lstStyle>
            <a:p>
              <a:pPr/>
              <a:r>
                <a:t>did:bbu</a:t>
              </a:r>
            </a:p>
          </p:txBody>
        </p:sp>
      </p:grpSp>
      <p:grpSp>
        <p:nvGrpSpPr>
          <p:cNvPr id="365" name="Layer 1"/>
          <p:cNvGrpSpPr/>
          <p:nvPr/>
        </p:nvGrpSpPr>
        <p:grpSpPr>
          <a:xfrm>
            <a:off x="14158566" y="4618257"/>
            <a:ext cx="7001659" cy="842743"/>
            <a:chOff x="0" y="0"/>
            <a:chExt cx="7001657" cy="842742"/>
          </a:xfrm>
        </p:grpSpPr>
        <p:sp>
          <p:nvSpPr>
            <p:cNvPr id="364" name="Layer 1"/>
            <p:cNvSpPr/>
            <p:nvPr/>
          </p:nvSpPr>
          <p:spPr>
            <a:xfrm>
              <a:off x="50800" y="50800"/>
              <a:ext cx="6900058" cy="741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r" defTabSz="825500">
                <a:spcBef>
                  <a:spcPts val="0"/>
                </a:spcBef>
                <a:tabLst/>
                <a:defRPr sz="32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Layer 1</a:t>
              </a:r>
            </a:p>
          </p:txBody>
        </p:sp>
        <p:pic>
          <p:nvPicPr>
            <p:cNvPr id="363" name="Layer 1 Layer 1" descr="Layer 1 Layer 1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001658" cy="84274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8" name="Governance Framework"/>
          <p:cNvSpPr txBox="1"/>
          <p:nvPr>
            <p:ph type="body" idx="21"/>
          </p:nvPr>
        </p:nvSpPr>
        <p:spPr>
          <a:xfrm>
            <a:off x="605181" y="811579"/>
            <a:ext cx="12194074" cy="1231901"/>
          </a:xfrm>
          <a:prstGeom prst="rect">
            <a:avLst/>
          </a:prstGeom>
        </p:spPr>
        <p:txBody>
          <a:bodyPr/>
          <a:lstStyle/>
          <a:p>
            <a:pPr/>
            <a:r>
              <a:t>Governance Framework</a:t>
            </a:r>
          </a:p>
        </p:txBody>
      </p:sp>
      <p:sp>
        <p:nvSpPr>
          <p:cNvPr id="369" name="A compendium of informational, constitutional and compliance oriented documents used to govern a Layer 1 Public Identity Utility"/>
          <p:cNvSpPr txBox="1"/>
          <p:nvPr>
            <p:ph type="body" idx="22"/>
          </p:nvPr>
        </p:nvSpPr>
        <p:spPr>
          <a:xfrm>
            <a:off x="605181" y="2054827"/>
            <a:ext cx="12069454" cy="185166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A compendium of informational, constitutional and compliance oriented documents </a:t>
            </a:r>
            <a:r>
              <a:rPr>
                <a:uFill>
                  <a:solidFill>
                    <a:srgbClr val="006868"/>
                  </a:solidFill>
                </a:uFill>
              </a:rPr>
              <a:t>used to govern a Layer 1 Public Identity Utility</a:t>
            </a:r>
          </a:p>
        </p:txBody>
      </p:sp>
      <p:sp>
        <p:nvSpPr>
          <p:cNvPr id="370" name="Enforces permissioned-writes with contractual instruments that will conform to privacy regulations such as GDPR.…"/>
          <p:cNvSpPr txBox="1"/>
          <p:nvPr>
            <p:ph type="body" idx="23"/>
          </p:nvPr>
        </p:nvSpPr>
        <p:spPr>
          <a:xfrm>
            <a:off x="588118" y="3696073"/>
            <a:ext cx="12069454" cy="9394966"/>
          </a:xfrm>
          <a:prstGeom prst="rect">
            <a:avLst/>
          </a:prstGeom>
        </p:spPr>
        <p:txBody>
          <a:bodyPr/>
          <a:lstStyle/>
          <a:p>
            <a:pPr marL="549148" indent="-549148" defTabSz="759459">
              <a:spcBef>
                <a:spcPts val="900"/>
              </a:spcBef>
              <a:defRPr sz="4416"/>
            </a:pP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t>Enforces permissioned-writes with contractual instruments that will conform to privacy regulations such as GDPR.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t>Maintains financial sustainability of the consortium members without the use of cryptographic tokens.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t>Establishes a governing board so that no single organization owns the identity utility.</a:t>
            </a:r>
          </a:p>
          <a:p>
            <a:pPr marL="549148" indent="-549148" defTabSz="759459">
              <a:spcBef>
                <a:spcPts val="900"/>
              </a:spcBef>
              <a:defRPr sz="4416"/>
            </a:pPr>
            <a:r>
              <a:t>Adheres to specific open standards and protocols. As an example, the BBU will use </a:t>
            </a:r>
            <a:r>
              <a:rPr i="1">
                <a:latin typeface="IBM Plex Sans"/>
                <a:ea typeface="IBM Plex Sans"/>
                <a:cs typeface="IBM Plex Sans"/>
                <a:sym typeface="IBM Plex Sans"/>
              </a:rPr>
              <a:t>Hyperledger Indy</a:t>
            </a:r>
            <a:r>
              <a:t>.</a:t>
            </a:r>
          </a:p>
        </p:txBody>
      </p:sp>
      <p:pic>
        <p:nvPicPr>
          <p:cNvPr id="3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0" y="6502400"/>
            <a:ext cx="11213106" cy="6525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8038" y="154348"/>
            <a:ext cx="10706835" cy="6451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What LF Legal Entity Structure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LF Legal Entity Structure? </a:t>
            </a:r>
          </a:p>
          <a:p>
            <a:pPr/>
            <a:r>
              <a:t>What is BBU affiliation with ToIP Foundation?</a:t>
            </a:r>
          </a:p>
          <a:p>
            <a:pPr/>
            <a:r>
              <a:t>What contractual instruments are required?</a:t>
            </a:r>
          </a:p>
        </p:txBody>
      </p:sp>
      <p:sp>
        <p:nvSpPr>
          <p:cNvPr id="3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6" name="Legal Entity Mod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Legal Entity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0762" y="3204428"/>
            <a:ext cx="17004338" cy="9306675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0" name="Linux Foundation: Legal Entity Structur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Linux Foundation: Legal Entity Structure</a:t>
            </a:r>
          </a:p>
        </p:txBody>
      </p:sp>
      <p:sp>
        <p:nvSpPr>
          <p:cNvPr id="381" name="The LF provides a proven and reproducible organizational structure for a variety of open source projects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The LF provides a proven and reproducible organizational structure for a variety of open source projects.</a:t>
            </a:r>
          </a:p>
        </p:txBody>
      </p:sp>
      <p:grpSp>
        <p:nvGrpSpPr>
          <p:cNvPr id="384" name="Group"/>
          <p:cNvGrpSpPr/>
          <p:nvPr/>
        </p:nvGrpSpPr>
        <p:grpSpPr>
          <a:xfrm>
            <a:off x="700425" y="3461155"/>
            <a:ext cx="2964062" cy="1869183"/>
            <a:chOff x="0" y="0"/>
            <a:chExt cx="2964060" cy="1869182"/>
          </a:xfrm>
        </p:grpSpPr>
        <p:sp>
          <p:nvSpPr>
            <p:cNvPr id="382" name="Rectangle"/>
            <p:cNvSpPr/>
            <p:nvPr/>
          </p:nvSpPr>
          <p:spPr>
            <a:xfrm>
              <a:off x="0" y="0"/>
              <a:ext cx="2964061" cy="1869183"/>
            </a:xfrm>
            <a:prstGeom prst="rect">
              <a:avLst/>
            </a:prstGeom>
            <a:solidFill>
              <a:srgbClr val="EEDDDC"/>
            </a:solidFill>
            <a:ln w="63500" cap="flat">
              <a:solidFill>
                <a:srgbClr val="B02418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sz="3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defRPr>
              </a:pPr>
            </a:p>
          </p:txBody>
        </p:sp>
        <p:pic>
          <p:nvPicPr>
            <p:cNvPr id="38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8205" y="499472"/>
              <a:ext cx="2527651" cy="10447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9" name="Group"/>
          <p:cNvGrpSpPr/>
          <p:nvPr/>
        </p:nvGrpSpPr>
        <p:grpSpPr>
          <a:xfrm>
            <a:off x="17876693" y="10097517"/>
            <a:ext cx="2964062" cy="1869183"/>
            <a:chOff x="0" y="0"/>
            <a:chExt cx="2964060" cy="1869182"/>
          </a:xfrm>
        </p:grpSpPr>
        <p:sp>
          <p:nvSpPr>
            <p:cNvPr id="385" name="Utility Project"/>
            <p:cNvSpPr/>
            <p:nvPr/>
          </p:nvSpPr>
          <p:spPr>
            <a:xfrm>
              <a:off x="0" y="0"/>
              <a:ext cx="2964061" cy="1869183"/>
            </a:xfrm>
            <a:prstGeom prst="rect">
              <a:avLst/>
            </a:prstGeom>
            <a:solidFill>
              <a:srgbClr val="E5E0EB"/>
            </a:solidFill>
            <a:ln w="63500" cap="flat">
              <a:solidFill>
                <a:srgbClr val="5D4B78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7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Utility Project</a:t>
              </a:r>
            </a:p>
          </p:txBody>
        </p:sp>
        <p:grpSp>
          <p:nvGrpSpPr>
            <p:cNvPr id="388" name="Image"/>
            <p:cNvGrpSpPr/>
            <p:nvPr/>
          </p:nvGrpSpPr>
          <p:grpSpPr>
            <a:xfrm>
              <a:off x="520433" y="104567"/>
              <a:ext cx="1923195" cy="1239724"/>
              <a:chOff x="0" y="0"/>
              <a:chExt cx="1923193" cy="1239723"/>
            </a:xfrm>
          </p:grpSpPr>
          <p:pic>
            <p:nvPicPr>
              <p:cNvPr id="387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669194" cy="90952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86" name="Image" descr="Image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923194" cy="123972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90" name="Line"/>
          <p:cNvSpPr/>
          <p:nvPr/>
        </p:nvSpPr>
        <p:spPr>
          <a:xfrm>
            <a:off x="2168212" y="5514740"/>
            <a:ext cx="1372797" cy="469276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91" name="is a"/>
          <p:cNvSpPr txBox="1"/>
          <p:nvPr/>
        </p:nvSpPr>
        <p:spPr>
          <a:xfrm>
            <a:off x="1485067" y="5959425"/>
            <a:ext cx="73437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1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is a</a:t>
            </a:r>
          </a:p>
        </p:txBody>
      </p:sp>
      <p:sp>
        <p:nvSpPr>
          <p:cNvPr id="392" name="Line"/>
          <p:cNvSpPr/>
          <p:nvPr/>
        </p:nvSpPr>
        <p:spPr>
          <a:xfrm flipV="1">
            <a:off x="19358724" y="8708900"/>
            <a:ext cx="1" cy="123972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393" name="is a"/>
          <p:cNvSpPr txBox="1"/>
          <p:nvPr/>
        </p:nvSpPr>
        <p:spPr>
          <a:xfrm>
            <a:off x="19423335" y="8973162"/>
            <a:ext cx="73437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1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is a</a:t>
            </a:r>
          </a:p>
        </p:txBody>
      </p:sp>
      <p:grpSp>
        <p:nvGrpSpPr>
          <p:cNvPr id="398" name="Group"/>
          <p:cNvGrpSpPr/>
          <p:nvPr/>
        </p:nvGrpSpPr>
        <p:grpSpPr>
          <a:xfrm>
            <a:off x="14637176" y="10097517"/>
            <a:ext cx="2964062" cy="1869183"/>
            <a:chOff x="0" y="0"/>
            <a:chExt cx="2964060" cy="1869182"/>
          </a:xfrm>
        </p:grpSpPr>
        <p:sp>
          <p:nvSpPr>
            <p:cNvPr id="394" name="Technical Project"/>
            <p:cNvSpPr/>
            <p:nvPr/>
          </p:nvSpPr>
          <p:spPr>
            <a:xfrm>
              <a:off x="0" y="0"/>
              <a:ext cx="2964061" cy="1869183"/>
            </a:xfrm>
            <a:prstGeom prst="rect">
              <a:avLst/>
            </a:prstGeom>
            <a:solidFill>
              <a:srgbClr val="ECF1E0"/>
            </a:solidFill>
            <a:ln w="63500" cap="flat">
              <a:solidFill>
                <a:srgbClr val="415C86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7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Technical Project</a:t>
              </a:r>
            </a:p>
          </p:txBody>
        </p:sp>
        <p:grpSp>
          <p:nvGrpSpPr>
            <p:cNvPr id="397" name="Image"/>
            <p:cNvGrpSpPr/>
            <p:nvPr/>
          </p:nvGrpSpPr>
          <p:grpSpPr>
            <a:xfrm>
              <a:off x="520433" y="79167"/>
              <a:ext cx="1923195" cy="1239724"/>
              <a:chOff x="0" y="0"/>
              <a:chExt cx="1923193" cy="1239723"/>
            </a:xfrm>
          </p:grpSpPr>
          <p:pic>
            <p:nvPicPr>
              <p:cNvPr id="396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669194" cy="90952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95" name="Image" descr="Image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923194" cy="123972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99" name="Line"/>
          <p:cNvSpPr/>
          <p:nvPr/>
        </p:nvSpPr>
        <p:spPr>
          <a:xfrm flipH="1" flipV="1">
            <a:off x="12948329" y="10392082"/>
            <a:ext cx="1404960" cy="57781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00" name="is a"/>
          <p:cNvSpPr txBox="1"/>
          <p:nvPr/>
        </p:nvSpPr>
        <p:spPr>
          <a:xfrm>
            <a:off x="13627341" y="9982199"/>
            <a:ext cx="73437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1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is a</a:t>
            </a:r>
          </a:p>
        </p:txBody>
      </p:sp>
      <p:grpSp>
        <p:nvGrpSpPr>
          <p:cNvPr id="405" name="Group"/>
          <p:cNvGrpSpPr/>
          <p:nvPr/>
        </p:nvGrpSpPr>
        <p:grpSpPr>
          <a:xfrm>
            <a:off x="21000893" y="3461155"/>
            <a:ext cx="2964062" cy="1869183"/>
            <a:chOff x="0" y="0"/>
            <a:chExt cx="2964060" cy="1869182"/>
          </a:xfrm>
        </p:grpSpPr>
        <p:sp>
          <p:nvSpPr>
            <p:cNvPr id="401" name="Consortium Fund"/>
            <p:cNvSpPr/>
            <p:nvPr/>
          </p:nvSpPr>
          <p:spPr>
            <a:xfrm>
              <a:off x="0" y="0"/>
              <a:ext cx="2964061" cy="1869183"/>
            </a:xfrm>
            <a:prstGeom prst="rect">
              <a:avLst/>
            </a:prstGeom>
            <a:solidFill>
              <a:srgbClr val="C9D9EF"/>
            </a:solidFill>
            <a:ln w="63500" cap="flat">
              <a:solidFill>
                <a:srgbClr val="5D4B78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7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Consortium Fund</a:t>
              </a:r>
            </a:p>
          </p:txBody>
        </p:sp>
        <p:grpSp>
          <p:nvGrpSpPr>
            <p:cNvPr id="404" name="Image"/>
            <p:cNvGrpSpPr/>
            <p:nvPr/>
          </p:nvGrpSpPr>
          <p:grpSpPr>
            <a:xfrm>
              <a:off x="520433" y="104567"/>
              <a:ext cx="1923195" cy="1239724"/>
              <a:chOff x="0" y="0"/>
              <a:chExt cx="1923193" cy="1239723"/>
            </a:xfrm>
          </p:grpSpPr>
          <p:pic>
            <p:nvPicPr>
              <p:cNvPr id="40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669194" cy="909524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02" name="Image" descr="Image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923194" cy="123972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406" name="Line"/>
          <p:cNvSpPr/>
          <p:nvPr/>
        </p:nvSpPr>
        <p:spPr>
          <a:xfrm flipH="1">
            <a:off x="20275916" y="5434534"/>
            <a:ext cx="2098466" cy="72028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07" name="is a"/>
          <p:cNvSpPr txBox="1"/>
          <p:nvPr/>
        </p:nvSpPr>
        <p:spPr>
          <a:xfrm>
            <a:off x="21231908" y="5792746"/>
            <a:ext cx="73437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1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is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" name="Bedrock Business Utility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Bedrock Business Utility</a:t>
            </a:r>
          </a:p>
        </p:txBody>
      </p:sp>
      <p:sp>
        <p:nvSpPr>
          <p:cNvPr id="411" name="The BBU operates as a Linux Foundation LF Governance Networks, Inc. (a Delaware Nonprofit Corp) under its own governance framework."/>
          <p:cNvSpPr txBox="1"/>
          <p:nvPr>
            <p:ph type="body" idx="22"/>
          </p:nvPr>
        </p:nvSpPr>
        <p:spPr>
          <a:xfrm>
            <a:off x="605181" y="2054827"/>
            <a:ext cx="11963686" cy="260477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T</a:t>
            </a:r>
            <a:r>
              <a:rPr>
                <a:uFill>
                  <a:solidFill>
                    <a:srgbClr val="006868"/>
                  </a:solidFill>
                </a:uFill>
              </a:rPr>
              <a:t>he BBU operates as a Linux Foundation LF Governance Networks, Inc. (a Delaware Nonprofit Corp) under its own governance framework. </a:t>
            </a:r>
            <a:endParaRPr>
              <a:uFill>
                <a:solidFill>
                  <a:srgbClr val="006868"/>
                </a:solidFill>
              </a:uFill>
            </a:endParaRPr>
          </a:p>
        </p:txBody>
      </p:sp>
      <p:sp>
        <p:nvSpPr>
          <p:cNvPr id="412" name="Bedrock Consortium: Represent a collection of international private sector companies and other organizations that operate and manage the Utility.  A directed fund of the Linux Foundation (“LF”), serves the purpose of raising, budgeting and spending funds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387984" indent="-387984" defTabSz="536575">
              <a:spcBef>
                <a:spcPts val="600"/>
              </a:spcBef>
              <a:defRPr sz="3120"/>
            </a:pPr>
          </a:p>
          <a:p>
            <a:pPr marL="387984" indent="-387984" defTabSz="536575">
              <a:spcBef>
                <a:spcPts val="600"/>
              </a:spcBef>
              <a:defRPr sz="3120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Bedrock Consortium</a:t>
            </a:r>
            <a:r>
              <a:t>: Represent a collection of international private sector companies and other organizations that operate and manage the Utility.  A directed fund of the Linux Foundation (“LF”), serves the purpose of raising, budgeting and spending funds in support of the Utility and the Technical Project.</a:t>
            </a:r>
          </a:p>
          <a:p>
            <a:pPr marL="387984" indent="-387984" defTabSz="536575">
              <a:spcBef>
                <a:spcPts val="600"/>
              </a:spcBef>
              <a:defRPr sz="3120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Bedrock Business Utility</a:t>
            </a:r>
            <a:r>
              <a:t>: A public identity utility supported by the LF Governance Networks, Inc. (a Delaware non-profit corporation). This non-profit corp serves as a signatory by executing the various agreements relating to the management of, or transacting with, the Utility.</a:t>
            </a:r>
          </a:p>
          <a:p>
            <a:pPr marL="387984" indent="-387984" defTabSz="536575">
              <a:spcBef>
                <a:spcPts val="600"/>
              </a:spcBef>
              <a:defRPr sz="3120"/>
            </a:pPr>
            <a:r>
              <a:rPr b="1">
                <a:latin typeface="IBM Plex Sans"/>
                <a:ea typeface="IBM Plex Sans"/>
                <a:cs typeface="IBM Plex Sans"/>
                <a:sym typeface="IBM Plex Sans"/>
              </a:rPr>
              <a:t>Bedrock Technical Project</a:t>
            </a:r>
            <a:r>
              <a:t>: The Technical Project is established as the Bedrock Technical Project a Series of LF Projects, LLC with the mission of supporting the technical needs of the Bedrock Business Utility. Note: This Project will leverage other external open source projects where necessary.</a:t>
            </a:r>
          </a:p>
        </p:txBody>
      </p:sp>
      <p:pic>
        <p:nvPicPr>
          <p:cNvPr id="4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8777" y="3524250"/>
            <a:ext cx="11309779" cy="6181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40700" y="11070087"/>
            <a:ext cx="1593503" cy="1593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08200" y="1125714"/>
            <a:ext cx="1593503" cy="1593503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Line"/>
          <p:cNvSpPr/>
          <p:nvPr/>
        </p:nvSpPr>
        <p:spPr>
          <a:xfrm flipV="1">
            <a:off x="15604951" y="9735881"/>
            <a:ext cx="1" cy="68247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17" name="Line"/>
          <p:cNvSpPr/>
          <p:nvPr/>
        </p:nvSpPr>
        <p:spPr>
          <a:xfrm>
            <a:off x="16190501" y="2767764"/>
            <a:ext cx="725899" cy="72589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18" name="Members"/>
          <p:cNvSpPr txBox="1"/>
          <p:nvPr/>
        </p:nvSpPr>
        <p:spPr>
          <a:xfrm>
            <a:off x="14895948" y="460126"/>
            <a:ext cx="141800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Members</a:t>
            </a:r>
          </a:p>
        </p:txBody>
      </p:sp>
      <p:sp>
        <p:nvSpPr>
          <p:cNvPr id="419" name="Contributors"/>
          <p:cNvSpPr txBox="1"/>
          <p:nvPr/>
        </p:nvSpPr>
        <p:spPr>
          <a:xfrm>
            <a:off x="14651091" y="12031938"/>
            <a:ext cx="185691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Contributors</a:t>
            </a:r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2800" y="10510327"/>
            <a:ext cx="1593503" cy="1593504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chool"/>
          <p:cNvSpPr/>
          <p:nvPr/>
        </p:nvSpPr>
        <p:spPr>
          <a:xfrm>
            <a:off x="22616878" y="10255396"/>
            <a:ext cx="1310425" cy="1226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838" y="1"/>
                </a:moveTo>
                <a:cubicBezTo>
                  <a:pt x="11451" y="20"/>
                  <a:pt x="11064" y="444"/>
                  <a:pt x="10677" y="58"/>
                </a:cubicBezTo>
                <a:cubicBezTo>
                  <a:pt x="10677" y="193"/>
                  <a:pt x="10677" y="375"/>
                  <a:pt x="10677" y="559"/>
                </a:cubicBezTo>
                <a:lnTo>
                  <a:pt x="10677" y="1177"/>
                </a:lnTo>
                <a:lnTo>
                  <a:pt x="10677" y="2404"/>
                </a:lnTo>
                <a:lnTo>
                  <a:pt x="7941" y="3999"/>
                </a:lnTo>
                <a:lnTo>
                  <a:pt x="5624" y="3999"/>
                </a:lnTo>
                <a:lnTo>
                  <a:pt x="5624" y="5805"/>
                </a:lnTo>
                <a:lnTo>
                  <a:pt x="0" y="5805"/>
                </a:lnTo>
                <a:lnTo>
                  <a:pt x="0" y="7219"/>
                </a:lnTo>
                <a:lnTo>
                  <a:pt x="21600" y="7219"/>
                </a:lnTo>
                <a:lnTo>
                  <a:pt x="21600" y="5805"/>
                </a:lnTo>
                <a:lnTo>
                  <a:pt x="15976" y="5805"/>
                </a:lnTo>
                <a:lnTo>
                  <a:pt x="15976" y="3999"/>
                </a:lnTo>
                <a:lnTo>
                  <a:pt x="13660" y="3999"/>
                </a:lnTo>
                <a:lnTo>
                  <a:pt x="10925" y="2404"/>
                </a:lnTo>
                <a:lnTo>
                  <a:pt x="10925" y="1325"/>
                </a:lnTo>
                <a:cubicBezTo>
                  <a:pt x="11358" y="1431"/>
                  <a:pt x="11792" y="847"/>
                  <a:pt x="12226" y="1278"/>
                </a:cubicBezTo>
                <a:cubicBezTo>
                  <a:pt x="12226" y="979"/>
                  <a:pt x="12226" y="460"/>
                  <a:pt x="12226" y="161"/>
                </a:cubicBezTo>
                <a:cubicBezTo>
                  <a:pt x="12097" y="32"/>
                  <a:pt x="11967" y="-6"/>
                  <a:pt x="11838" y="1"/>
                </a:cubicBezTo>
                <a:close/>
                <a:moveTo>
                  <a:pt x="10800" y="3999"/>
                </a:moveTo>
                <a:cubicBezTo>
                  <a:pt x="11375" y="3999"/>
                  <a:pt x="11841" y="4497"/>
                  <a:pt x="11841" y="5111"/>
                </a:cubicBezTo>
                <a:cubicBezTo>
                  <a:pt x="11841" y="5725"/>
                  <a:pt x="11375" y="6223"/>
                  <a:pt x="10800" y="6223"/>
                </a:cubicBezTo>
                <a:cubicBezTo>
                  <a:pt x="10225" y="6223"/>
                  <a:pt x="9760" y="5725"/>
                  <a:pt x="9761" y="5111"/>
                </a:cubicBezTo>
                <a:cubicBezTo>
                  <a:pt x="9761" y="4497"/>
                  <a:pt x="10225" y="3999"/>
                  <a:pt x="10800" y="3999"/>
                </a:cubicBezTo>
                <a:close/>
                <a:moveTo>
                  <a:pt x="494" y="7753"/>
                </a:moveTo>
                <a:lnTo>
                  <a:pt x="494" y="21594"/>
                </a:lnTo>
                <a:lnTo>
                  <a:pt x="7305" y="21594"/>
                </a:lnTo>
                <a:lnTo>
                  <a:pt x="7305" y="20913"/>
                </a:lnTo>
                <a:lnTo>
                  <a:pt x="8006" y="20913"/>
                </a:lnTo>
                <a:lnTo>
                  <a:pt x="8006" y="20205"/>
                </a:lnTo>
                <a:lnTo>
                  <a:pt x="8704" y="20205"/>
                </a:lnTo>
                <a:lnTo>
                  <a:pt x="8704" y="19498"/>
                </a:lnTo>
                <a:lnTo>
                  <a:pt x="9200" y="19498"/>
                </a:lnTo>
                <a:lnTo>
                  <a:pt x="9200" y="16916"/>
                </a:lnTo>
                <a:lnTo>
                  <a:pt x="8461" y="16916"/>
                </a:lnTo>
                <a:lnTo>
                  <a:pt x="10787" y="15561"/>
                </a:lnTo>
                <a:lnTo>
                  <a:pt x="13110" y="16916"/>
                </a:lnTo>
                <a:lnTo>
                  <a:pt x="12401" y="16916"/>
                </a:lnTo>
                <a:lnTo>
                  <a:pt x="12401" y="19498"/>
                </a:lnTo>
                <a:lnTo>
                  <a:pt x="12898" y="19498"/>
                </a:lnTo>
                <a:lnTo>
                  <a:pt x="12898" y="20205"/>
                </a:lnTo>
                <a:lnTo>
                  <a:pt x="13596" y="20205"/>
                </a:lnTo>
                <a:lnTo>
                  <a:pt x="13596" y="20913"/>
                </a:lnTo>
                <a:lnTo>
                  <a:pt x="14295" y="20913"/>
                </a:lnTo>
                <a:lnTo>
                  <a:pt x="14295" y="21594"/>
                </a:lnTo>
                <a:lnTo>
                  <a:pt x="21107" y="21594"/>
                </a:lnTo>
                <a:lnTo>
                  <a:pt x="21107" y="7753"/>
                </a:lnTo>
                <a:lnTo>
                  <a:pt x="494" y="7753"/>
                </a:lnTo>
                <a:close/>
                <a:moveTo>
                  <a:pt x="1801" y="9133"/>
                </a:moveTo>
                <a:lnTo>
                  <a:pt x="4293" y="9133"/>
                </a:lnTo>
                <a:lnTo>
                  <a:pt x="4293" y="11148"/>
                </a:lnTo>
                <a:lnTo>
                  <a:pt x="1801" y="11148"/>
                </a:lnTo>
                <a:lnTo>
                  <a:pt x="1801" y="9133"/>
                </a:lnTo>
                <a:close/>
                <a:moveTo>
                  <a:pt x="5670" y="9133"/>
                </a:moveTo>
                <a:lnTo>
                  <a:pt x="8162" y="9133"/>
                </a:lnTo>
                <a:lnTo>
                  <a:pt x="8162" y="11148"/>
                </a:lnTo>
                <a:lnTo>
                  <a:pt x="5670" y="11148"/>
                </a:lnTo>
                <a:lnTo>
                  <a:pt x="5670" y="9133"/>
                </a:lnTo>
                <a:close/>
                <a:moveTo>
                  <a:pt x="9539" y="9133"/>
                </a:moveTo>
                <a:lnTo>
                  <a:pt x="12032" y="9133"/>
                </a:lnTo>
                <a:lnTo>
                  <a:pt x="12032" y="11148"/>
                </a:lnTo>
                <a:lnTo>
                  <a:pt x="9539" y="11148"/>
                </a:lnTo>
                <a:lnTo>
                  <a:pt x="9539" y="9133"/>
                </a:lnTo>
                <a:close/>
                <a:moveTo>
                  <a:pt x="13411" y="9133"/>
                </a:moveTo>
                <a:lnTo>
                  <a:pt x="15901" y="9133"/>
                </a:lnTo>
                <a:lnTo>
                  <a:pt x="15901" y="11148"/>
                </a:lnTo>
                <a:lnTo>
                  <a:pt x="13411" y="11148"/>
                </a:lnTo>
                <a:lnTo>
                  <a:pt x="13411" y="9133"/>
                </a:lnTo>
                <a:close/>
                <a:moveTo>
                  <a:pt x="17280" y="9133"/>
                </a:moveTo>
                <a:lnTo>
                  <a:pt x="19771" y="9133"/>
                </a:lnTo>
                <a:lnTo>
                  <a:pt x="19771" y="11148"/>
                </a:lnTo>
                <a:lnTo>
                  <a:pt x="17280" y="11148"/>
                </a:lnTo>
                <a:lnTo>
                  <a:pt x="17280" y="9133"/>
                </a:lnTo>
                <a:close/>
                <a:moveTo>
                  <a:pt x="1801" y="13025"/>
                </a:moveTo>
                <a:lnTo>
                  <a:pt x="4293" y="13025"/>
                </a:lnTo>
                <a:lnTo>
                  <a:pt x="4293" y="15040"/>
                </a:lnTo>
                <a:lnTo>
                  <a:pt x="1801" y="15040"/>
                </a:lnTo>
                <a:lnTo>
                  <a:pt x="1801" y="13025"/>
                </a:lnTo>
                <a:close/>
                <a:moveTo>
                  <a:pt x="5670" y="13025"/>
                </a:moveTo>
                <a:lnTo>
                  <a:pt x="8162" y="13025"/>
                </a:lnTo>
                <a:lnTo>
                  <a:pt x="8162" y="15040"/>
                </a:lnTo>
                <a:lnTo>
                  <a:pt x="5670" y="15040"/>
                </a:lnTo>
                <a:lnTo>
                  <a:pt x="5670" y="13025"/>
                </a:lnTo>
                <a:close/>
                <a:moveTo>
                  <a:pt x="9539" y="13025"/>
                </a:moveTo>
                <a:lnTo>
                  <a:pt x="12032" y="13025"/>
                </a:lnTo>
                <a:lnTo>
                  <a:pt x="12032" y="15040"/>
                </a:lnTo>
                <a:lnTo>
                  <a:pt x="9539" y="15040"/>
                </a:lnTo>
                <a:lnTo>
                  <a:pt x="9539" y="13025"/>
                </a:lnTo>
                <a:close/>
                <a:moveTo>
                  <a:pt x="13411" y="13025"/>
                </a:moveTo>
                <a:lnTo>
                  <a:pt x="15901" y="13025"/>
                </a:lnTo>
                <a:lnTo>
                  <a:pt x="15901" y="15040"/>
                </a:lnTo>
                <a:lnTo>
                  <a:pt x="13411" y="15040"/>
                </a:lnTo>
                <a:lnTo>
                  <a:pt x="13411" y="13025"/>
                </a:lnTo>
                <a:close/>
                <a:moveTo>
                  <a:pt x="17280" y="13025"/>
                </a:moveTo>
                <a:lnTo>
                  <a:pt x="19771" y="13025"/>
                </a:lnTo>
                <a:lnTo>
                  <a:pt x="19771" y="15040"/>
                </a:lnTo>
                <a:lnTo>
                  <a:pt x="17280" y="15040"/>
                </a:lnTo>
                <a:lnTo>
                  <a:pt x="17280" y="13025"/>
                </a:lnTo>
                <a:close/>
                <a:moveTo>
                  <a:pt x="1801" y="16916"/>
                </a:moveTo>
                <a:lnTo>
                  <a:pt x="4293" y="16916"/>
                </a:lnTo>
                <a:lnTo>
                  <a:pt x="4293" y="18931"/>
                </a:lnTo>
                <a:lnTo>
                  <a:pt x="1801" y="18931"/>
                </a:lnTo>
                <a:lnTo>
                  <a:pt x="1801" y="16916"/>
                </a:lnTo>
                <a:close/>
                <a:moveTo>
                  <a:pt x="5670" y="16916"/>
                </a:moveTo>
                <a:lnTo>
                  <a:pt x="8162" y="16916"/>
                </a:lnTo>
                <a:lnTo>
                  <a:pt x="8162" y="18931"/>
                </a:lnTo>
                <a:lnTo>
                  <a:pt x="5670" y="18931"/>
                </a:lnTo>
                <a:lnTo>
                  <a:pt x="5670" y="16916"/>
                </a:lnTo>
                <a:close/>
                <a:moveTo>
                  <a:pt x="9734" y="16916"/>
                </a:moveTo>
                <a:lnTo>
                  <a:pt x="9734" y="19498"/>
                </a:lnTo>
                <a:lnTo>
                  <a:pt x="11868" y="19498"/>
                </a:lnTo>
                <a:lnTo>
                  <a:pt x="11868" y="16916"/>
                </a:lnTo>
                <a:lnTo>
                  <a:pt x="9734" y="16916"/>
                </a:lnTo>
                <a:close/>
                <a:moveTo>
                  <a:pt x="13411" y="16916"/>
                </a:moveTo>
                <a:lnTo>
                  <a:pt x="15901" y="16916"/>
                </a:lnTo>
                <a:lnTo>
                  <a:pt x="15901" y="18931"/>
                </a:lnTo>
                <a:lnTo>
                  <a:pt x="13411" y="18931"/>
                </a:lnTo>
                <a:lnTo>
                  <a:pt x="13411" y="16916"/>
                </a:lnTo>
                <a:close/>
                <a:moveTo>
                  <a:pt x="17280" y="16916"/>
                </a:moveTo>
                <a:lnTo>
                  <a:pt x="19771" y="16916"/>
                </a:lnTo>
                <a:lnTo>
                  <a:pt x="19771" y="18931"/>
                </a:lnTo>
                <a:lnTo>
                  <a:pt x="17280" y="18931"/>
                </a:lnTo>
                <a:lnTo>
                  <a:pt x="17280" y="16916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A675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solidFill>
                  <a:srgbClr val="8A8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22" name="Hospital"/>
          <p:cNvSpPr/>
          <p:nvPr/>
        </p:nvSpPr>
        <p:spPr>
          <a:xfrm>
            <a:off x="19253320" y="10494575"/>
            <a:ext cx="1404706" cy="1097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41" y="0"/>
                </a:moveTo>
                <a:lnTo>
                  <a:pt x="3341" y="3754"/>
                </a:lnTo>
                <a:lnTo>
                  <a:pt x="0" y="3754"/>
                </a:lnTo>
                <a:lnTo>
                  <a:pt x="0" y="21600"/>
                </a:lnTo>
                <a:lnTo>
                  <a:pt x="8297" y="21600"/>
                </a:lnTo>
                <a:lnTo>
                  <a:pt x="8297" y="17275"/>
                </a:lnTo>
                <a:lnTo>
                  <a:pt x="9939" y="17275"/>
                </a:lnTo>
                <a:lnTo>
                  <a:pt x="9939" y="21600"/>
                </a:lnTo>
                <a:lnTo>
                  <a:pt x="11595" y="21600"/>
                </a:lnTo>
                <a:lnTo>
                  <a:pt x="11595" y="17275"/>
                </a:lnTo>
                <a:lnTo>
                  <a:pt x="13239" y="17275"/>
                </a:lnTo>
                <a:lnTo>
                  <a:pt x="13239" y="21600"/>
                </a:lnTo>
                <a:lnTo>
                  <a:pt x="21600" y="21600"/>
                </a:lnTo>
                <a:lnTo>
                  <a:pt x="21600" y="3754"/>
                </a:lnTo>
                <a:lnTo>
                  <a:pt x="18195" y="3754"/>
                </a:lnTo>
                <a:lnTo>
                  <a:pt x="18195" y="0"/>
                </a:lnTo>
                <a:lnTo>
                  <a:pt x="3341" y="0"/>
                </a:lnTo>
                <a:close/>
                <a:moveTo>
                  <a:pt x="4997" y="1938"/>
                </a:moveTo>
                <a:lnTo>
                  <a:pt x="6641" y="1938"/>
                </a:lnTo>
                <a:lnTo>
                  <a:pt x="6641" y="3754"/>
                </a:lnTo>
                <a:lnTo>
                  <a:pt x="4997" y="3754"/>
                </a:lnTo>
                <a:lnTo>
                  <a:pt x="4997" y="1938"/>
                </a:lnTo>
                <a:close/>
                <a:moveTo>
                  <a:pt x="8297" y="1938"/>
                </a:moveTo>
                <a:lnTo>
                  <a:pt x="9939" y="1938"/>
                </a:lnTo>
                <a:lnTo>
                  <a:pt x="9939" y="3754"/>
                </a:lnTo>
                <a:lnTo>
                  <a:pt x="8297" y="3754"/>
                </a:lnTo>
                <a:lnTo>
                  <a:pt x="8297" y="1938"/>
                </a:lnTo>
                <a:close/>
                <a:moveTo>
                  <a:pt x="11595" y="1938"/>
                </a:moveTo>
                <a:lnTo>
                  <a:pt x="13239" y="1938"/>
                </a:lnTo>
                <a:lnTo>
                  <a:pt x="13239" y="3754"/>
                </a:lnTo>
                <a:lnTo>
                  <a:pt x="11595" y="3754"/>
                </a:lnTo>
                <a:lnTo>
                  <a:pt x="11595" y="1938"/>
                </a:lnTo>
                <a:close/>
                <a:moveTo>
                  <a:pt x="14895" y="1938"/>
                </a:moveTo>
                <a:lnTo>
                  <a:pt x="16538" y="1938"/>
                </a:lnTo>
                <a:lnTo>
                  <a:pt x="16538" y="3754"/>
                </a:lnTo>
                <a:lnTo>
                  <a:pt x="14895" y="3754"/>
                </a:lnTo>
                <a:lnTo>
                  <a:pt x="14895" y="1938"/>
                </a:lnTo>
                <a:close/>
                <a:moveTo>
                  <a:pt x="1698" y="5774"/>
                </a:moveTo>
                <a:lnTo>
                  <a:pt x="3341" y="5774"/>
                </a:lnTo>
                <a:lnTo>
                  <a:pt x="3341" y="7590"/>
                </a:lnTo>
                <a:lnTo>
                  <a:pt x="1698" y="7590"/>
                </a:lnTo>
                <a:lnTo>
                  <a:pt x="1698" y="5774"/>
                </a:lnTo>
                <a:close/>
                <a:moveTo>
                  <a:pt x="4997" y="5774"/>
                </a:moveTo>
                <a:lnTo>
                  <a:pt x="6641" y="5774"/>
                </a:lnTo>
                <a:lnTo>
                  <a:pt x="6641" y="7590"/>
                </a:lnTo>
                <a:lnTo>
                  <a:pt x="4997" y="7590"/>
                </a:lnTo>
                <a:lnTo>
                  <a:pt x="4997" y="5774"/>
                </a:lnTo>
                <a:close/>
                <a:moveTo>
                  <a:pt x="8297" y="5774"/>
                </a:moveTo>
                <a:lnTo>
                  <a:pt x="9939" y="5774"/>
                </a:lnTo>
                <a:lnTo>
                  <a:pt x="9939" y="7590"/>
                </a:lnTo>
                <a:lnTo>
                  <a:pt x="8297" y="7590"/>
                </a:lnTo>
                <a:lnTo>
                  <a:pt x="8297" y="5774"/>
                </a:lnTo>
                <a:close/>
                <a:moveTo>
                  <a:pt x="11595" y="5774"/>
                </a:moveTo>
                <a:lnTo>
                  <a:pt x="13239" y="5774"/>
                </a:lnTo>
                <a:lnTo>
                  <a:pt x="13239" y="7590"/>
                </a:lnTo>
                <a:lnTo>
                  <a:pt x="11595" y="7590"/>
                </a:lnTo>
                <a:lnTo>
                  <a:pt x="11595" y="5774"/>
                </a:lnTo>
                <a:close/>
                <a:moveTo>
                  <a:pt x="14895" y="5774"/>
                </a:moveTo>
                <a:lnTo>
                  <a:pt x="16538" y="5774"/>
                </a:lnTo>
                <a:lnTo>
                  <a:pt x="16538" y="7590"/>
                </a:lnTo>
                <a:lnTo>
                  <a:pt x="14895" y="7590"/>
                </a:lnTo>
                <a:lnTo>
                  <a:pt x="14895" y="5774"/>
                </a:lnTo>
                <a:close/>
                <a:moveTo>
                  <a:pt x="18195" y="5774"/>
                </a:moveTo>
                <a:lnTo>
                  <a:pt x="19838" y="5774"/>
                </a:lnTo>
                <a:lnTo>
                  <a:pt x="19838" y="7590"/>
                </a:lnTo>
                <a:lnTo>
                  <a:pt x="18195" y="7590"/>
                </a:lnTo>
                <a:lnTo>
                  <a:pt x="18195" y="5774"/>
                </a:lnTo>
                <a:close/>
                <a:moveTo>
                  <a:pt x="1698" y="9608"/>
                </a:moveTo>
                <a:lnTo>
                  <a:pt x="3341" y="9608"/>
                </a:lnTo>
                <a:lnTo>
                  <a:pt x="3341" y="11424"/>
                </a:lnTo>
                <a:lnTo>
                  <a:pt x="1698" y="11424"/>
                </a:lnTo>
                <a:lnTo>
                  <a:pt x="1698" y="9608"/>
                </a:lnTo>
                <a:close/>
                <a:moveTo>
                  <a:pt x="4997" y="9608"/>
                </a:moveTo>
                <a:lnTo>
                  <a:pt x="6641" y="9608"/>
                </a:lnTo>
                <a:lnTo>
                  <a:pt x="6641" y="11424"/>
                </a:lnTo>
                <a:lnTo>
                  <a:pt x="4997" y="11424"/>
                </a:lnTo>
                <a:lnTo>
                  <a:pt x="4997" y="9608"/>
                </a:lnTo>
                <a:close/>
                <a:moveTo>
                  <a:pt x="14895" y="9608"/>
                </a:moveTo>
                <a:lnTo>
                  <a:pt x="16538" y="9608"/>
                </a:lnTo>
                <a:lnTo>
                  <a:pt x="16538" y="11424"/>
                </a:lnTo>
                <a:lnTo>
                  <a:pt x="14895" y="11424"/>
                </a:lnTo>
                <a:lnTo>
                  <a:pt x="14895" y="9608"/>
                </a:lnTo>
                <a:close/>
                <a:moveTo>
                  <a:pt x="18195" y="9608"/>
                </a:moveTo>
                <a:lnTo>
                  <a:pt x="19838" y="9608"/>
                </a:lnTo>
                <a:lnTo>
                  <a:pt x="19838" y="11424"/>
                </a:lnTo>
                <a:lnTo>
                  <a:pt x="18195" y="11424"/>
                </a:lnTo>
                <a:lnTo>
                  <a:pt x="18195" y="9608"/>
                </a:lnTo>
                <a:close/>
                <a:moveTo>
                  <a:pt x="10799" y="9711"/>
                </a:moveTo>
                <a:cubicBezTo>
                  <a:pt x="11937" y="9711"/>
                  <a:pt x="12861" y="10893"/>
                  <a:pt x="12861" y="12350"/>
                </a:cubicBezTo>
                <a:cubicBezTo>
                  <a:pt x="12861" y="13806"/>
                  <a:pt x="11937" y="14988"/>
                  <a:pt x="10799" y="14988"/>
                </a:cubicBezTo>
                <a:cubicBezTo>
                  <a:pt x="9661" y="14988"/>
                  <a:pt x="8739" y="13806"/>
                  <a:pt x="8739" y="12350"/>
                </a:cubicBezTo>
                <a:cubicBezTo>
                  <a:pt x="8739" y="10893"/>
                  <a:pt x="9661" y="9711"/>
                  <a:pt x="10799" y="9711"/>
                </a:cubicBezTo>
                <a:close/>
                <a:moveTo>
                  <a:pt x="10314" y="10706"/>
                </a:moveTo>
                <a:lnTo>
                  <a:pt x="10314" y="11729"/>
                </a:lnTo>
                <a:lnTo>
                  <a:pt x="9515" y="11729"/>
                </a:lnTo>
                <a:lnTo>
                  <a:pt x="9515" y="12970"/>
                </a:lnTo>
                <a:lnTo>
                  <a:pt x="10314" y="12970"/>
                </a:lnTo>
                <a:lnTo>
                  <a:pt x="10314" y="13993"/>
                </a:lnTo>
                <a:lnTo>
                  <a:pt x="11284" y="13993"/>
                </a:lnTo>
                <a:lnTo>
                  <a:pt x="11284" y="12970"/>
                </a:lnTo>
                <a:lnTo>
                  <a:pt x="12083" y="12970"/>
                </a:lnTo>
                <a:lnTo>
                  <a:pt x="12083" y="11729"/>
                </a:lnTo>
                <a:lnTo>
                  <a:pt x="11284" y="11729"/>
                </a:lnTo>
                <a:lnTo>
                  <a:pt x="11284" y="10706"/>
                </a:lnTo>
                <a:lnTo>
                  <a:pt x="10314" y="10706"/>
                </a:lnTo>
                <a:close/>
                <a:moveTo>
                  <a:pt x="1698" y="13442"/>
                </a:moveTo>
                <a:lnTo>
                  <a:pt x="3341" y="13442"/>
                </a:lnTo>
                <a:lnTo>
                  <a:pt x="3341" y="15257"/>
                </a:lnTo>
                <a:lnTo>
                  <a:pt x="1698" y="15257"/>
                </a:lnTo>
                <a:lnTo>
                  <a:pt x="1698" y="13442"/>
                </a:lnTo>
                <a:close/>
                <a:moveTo>
                  <a:pt x="4997" y="13442"/>
                </a:moveTo>
                <a:lnTo>
                  <a:pt x="6641" y="13442"/>
                </a:lnTo>
                <a:lnTo>
                  <a:pt x="6641" y="15257"/>
                </a:lnTo>
                <a:lnTo>
                  <a:pt x="4997" y="15257"/>
                </a:lnTo>
                <a:lnTo>
                  <a:pt x="4997" y="13442"/>
                </a:lnTo>
                <a:close/>
                <a:moveTo>
                  <a:pt x="14895" y="13442"/>
                </a:moveTo>
                <a:lnTo>
                  <a:pt x="16538" y="13442"/>
                </a:lnTo>
                <a:lnTo>
                  <a:pt x="16538" y="15257"/>
                </a:lnTo>
                <a:lnTo>
                  <a:pt x="14895" y="15257"/>
                </a:lnTo>
                <a:lnTo>
                  <a:pt x="14895" y="13442"/>
                </a:lnTo>
                <a:close/>
                <a:moveTo>
                  <a:pt x="18195" y="13442"/>
                </a:moveTo>
                <a:lnTo>
                  <a:pt x="19838" y="13442"/>
                </a:lnTo>
                <a:lnTo>
                  <a:pt x="19838" y="15257"/>
                </a:lnTo>
                <a:lnTo>
                  <a:pt x="18195" y="15257"/>
                </a:lnTo>
                <a:lnTo>
                  <a:pt x="18195" y="13442"/>
                </a:lnTo>
                <a:close/>
                <a:moveTo>
                  <a:pt x="1698" y="17275"/>
                </a:moveTo>
                <a:lnTo>
                  <a:pt x="3341" y="17275"/>
                </a:lnTo>
                <a:lnTo>
                  <a:pt x="3341" y="19091"/>
                </a:lnTo>
                <a:lnTo>
                  <a:pt x="1698" y="19091"/>
                </a:lnTo>
                <a:lnTo>
                  <a:pt x="1698" y="17275"/>
                </a:lnTo>
                <a:close/>
                <a:moveTo>
                  <a:pt x="4997" y="17275"/>
                </a:moveTo>
                <a:lnTo>
                  <a:pt x="6641" y="17275"/>
                </a:lnTo>
                <a:lnTo>
                  <a:pt x="6641" y="19091"/>
                </a:lnTo>
                <a:lnTo>
                  <a:pt x="4997" y="19091"/>
                </a:lnTo>
                <a:lnTo>
                  <a:pt x="4997" y="17275"/>
                </a:lnTo>
                <a:close/>
                <a:moveTo>
                  <a:pt x="14895" y="17275"/>
                </a:moveTo>
                <a:lnTo>
                  <a:pt x="16538" y="17275"/>
                </a:lnTo>
                <a:lnTo>
                  <a:pt x="16538" y="19091"/>
                </a:lnTo>
                <a:lnTo>
                  <a:pt x="14895" y="19091"/>
                </a:lnTo>
                <a:lnTo>
                  <a:pt x="14895" y="17275"/>
                </a:lnTo>
                <a:close/>
                <a:moveTo>
                  <a:pt x="18195" y="17275"/>
                </a:moveTo>
                <a:lnTo>
                  <a:pt x="19838" y="17275"/>
                </a:lnTo>
                <a:lnTo>
                  <a:pt x="19838" y="19091"/>
                </a:lnTo>
                <a:lnTo>
                  <a:pt x="18195" y="19091"/>
                </a:lnTo>
                <a:lnTo>
                  <a:pt x="18195" y="17275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A49C8A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23" name="Issuers"/>
          <p:cNvSpPr txBox="1"/>
          <p:nvPr/>
        </p:nvSpPr>
        <p:spPr>
          <a:xfrm>
            <a:off x="19382801" y="11866838"/>
            <a:ext cx="114574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Issuers</a:t>
            </a:r>
          </a:p>
        </p:txBody>
      </p:sp>
      <p:sp>
        <p:nvSpPr>
          <p:cNvPr id="424" name="Holders"/>
          <p:cNvSpPr txBox="1"/>
          <p:nvPr/>
        </p:nvSpPr>
        <p:spPr>
          <a:xfrm>
            <a:off x="21073533" y="12609803"/>
            <a:ext cx="120403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Holders</a:t>
            </a:r>
          </a:p>
        </p:txBody>
      </p:sp>
      <p:sp>
        <p:nvSpPr>
          <p:cNvPr id="425" name="Verifiers"/>
          <p:cNvSpPr txBox="1"/>
          <p:nvPr/>
        </p:nvSpPr>
        <p:spPr>
          <a:xfrm>
            <a:off x="22746358" y="11866838"/>
            <a:ext cx="126850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Verifiers</a:t>
            </a:r>
          </a:p>
        </p:txBody>
      </p:sp>
      <p:sp>
        <p:nvSpPr>
          <p:cNvPr id="426" name="Line"/>
          <p:cNvSpPr/>
          <p:nvPr/>
        </p:nvSpPr>
        <p:spPr>
          <a:xfrm flipV="1">
            <a:off x="21662851" y="9735881"/>
            <a:ext cx="1" cy="68247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17183" y="1229120"/>
            <a:ext cx="1691336" cy="1745028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Line"/>
          <p:cNvSpPr/>
          <p:nvPr/>
        </p:nvSpPr>
        <p:spPr>
          <a:xfrm flipH="1">
            <a:off x="20108483" y="2559553"/>
            <a:ext cx="548569" cy="93411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29" name="Governance Framework"/>
          <p:cNvSpPr txBox="1"/>
          <p:nvPr/>
        </p:nvSpPr>
        <p:spPr>
          <a:xfrm>
            <a:off x="19954637" y="460126"/>
            <a:ext cx="341642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Governance Framework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2" name="ToIP Foundation Affili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ToIP Foundation Affiliation</a:t>
            </a:r>
          </a:p>
        </p:txBody>
      </p:sp>
      <p:sp>
        <p:nvSpPr>
          <p:cNvPr id="433" name="The BBU operates as a Linux Foundation LF Governance Networks, Inc. (a Delaware Nonprofit Corp) under its own governance framework."/>
          <p:cNvSpPr txBox="1"/>
          <p:nvPr>
            <p:ph type="body" idx="22"/>
          </p:nvPr>
        </p:nvSpPr>
        <p:spPr>
          <a:xfrm>
            <a:off x="605181" y="2054827"/>
            <a:ext cx="11963686" cy="260477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T</a:t>
            </a:r>
            <a:r>
              <a:rPr>
                <a:uFill>
                  <a:solidFill>
                    <a:srgbClr val="006868"/>
                  </a:solidFill>
                </a:uFill>
              </a:rPr>
              <a:t>he BBU operates as a Linux Foundation LF Governance Networks, Inc. (a Delaware Nonprofit Corp) under its own governance framework. </a:t>
            </a:r>
            <a:endParaRPr>
              <a:uFill>
                <a:solidFill>
                  <a:srgbClr val="006868"/>
                </a:solidFill>
              </a:uFill>
            </a:endParaRPr>
          </a:p>
        </p:txBody>
      </p:sp>
      <p:sp>
        <p:nvSpPr>
          <p:cNvPr id="434" name="The ToIP Foundation provides an open source collaborative community for the technologies and services necessary to establish, operate, maintain and govern digital trust ecosystems and associated utilities.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The ToIP Foundation provides an open source collaborative community for the technologies and services necessary to establish, operate, maintain and govern digital trust ecosystems and associated utilities. </a:t>
            </a:r>
          </a:p>
          <a:p>
            <a:pPr/>
            <a:r>
              <a:t>The Bedrock Consortium is an instance of an organization that will contribute to and leverage ToIP guidance.</a:t>
            </a:r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7062" y="3365500"/>
            <a:ext cx="11348838" cy="8169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" name="Bedrock Business Utility: Contractual Instrument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Bedrock Business Utility: Contractual Instruments</a:t>
            </a:r>
          </a:p>
        </p:txBody>
      </p:sp>
      <p:sp>
        <p:nvSpPr>
          <p:cNvPr id="439" name="A dedicated decentralized identity utility for trusted commerce that is a safe-zone for enterprises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uFill>
                  <a:solidFill>
                    <a:srgbClr val="7889FB"/>
                  </a:solidFill>
                </a:uFill>
              </a:defRPr>
            </a:lvl1pPr>
          </a:lstStyle>
          <a:p>
            <a:pPr/>
            <a:r>
              <a:t>A dedicated decentralized identity utility for trusted commerce that is a safe-zone for enterprises. </a:t>
            </a: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8300" y="2770843"/>
            <a:ext cx="16767400" cy="10477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What is the BBU business model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BBU business model?</a:t>
            </a:r>
          </a:p>
          <a:p>
            <a:pPr/>
            <a:r>
              <a:t>What are the BBU access policies?</a:t>
            </a:r>
          </a:p>
          <a:p>
            <a:pPr/>
            <a:r>
              <a:t>What membership types are available?</a:t>
            </a:r>
          </a:p>
        </p:txBody>
      </p:sp>
      <p:sp>
        <p:nvSpPr>
          <p:cNvPr id="4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4" name="Key BBU Concept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BBU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" name="Business Mod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Model</a:t>
            </a:r>
          </a:p>
        </p:txBody>
      </p:sp>
      <p:sp>
        <p:nvSpPr>
          <p:cNvPr id="448" name="Self-sustainability is a key BBU principle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Self-sustainability</a:t>
            </a:r>
            <a:r>
              <a:rPr>
                <a:uFill>
                  <a:solidFill>
                    <a:srgbClr val="006868"/>
                  </a:solidFill>
                </a:uFill>
              </a:rPr>
              <a:t> is a key BBU principle. </a:t>
            </a:r>
          </a:p>
        </p:txBody>
      </p:sp>
      <p:sp>
        <p:nvSpPr>
          <p:cNvPr id="449" name="Governance Framework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573023" indent="-573023" defTabSz="792479">
              <a:spcBef>
                <a:spcPts val="900"/>
              </a:spcBef>
              <a:defRPr sz="4608"/>
            </a:pPr>
            <a:r>
              <a:t>Governance Framework</a:t>
            </a:r>
          </a:p>
          <a:p>
            <a:pPr lvl="1" marL="1182623" indent="-573023" defTabSz="792479">
              <a:spcBef>
                <a:spcPts val="900"/>
              </a:spcBef>
              <a:defRPr sz="460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Version 0.9</a:t>
            </a:r>
          </a:p>
          <a:p>
            <a:pPr lvl="1" marL="1182623" indent="-573023" defTabSz="792479">
              <a:spcBef>
                <a:spcPts val="900"/>
              </a:spcBef>
              <a:defRPr sz="460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Online: </a:t>
            </a:r>
            <a:r>
              <a:rPr u="sng">
                <a:hlinkClick r:id="rId2" invalidUrl="" action="" tgtFrame="" tooltip="" history="1" highlightClick="0" endSnd="0"/>
              </a:rPr>
              <a:t>http://bbu.bedrockconsortium.org/</a:t>
            </a:r>
          </a:p>
          <a:p>
            <a:pPr marL="573023" indent="-573023" defTabSz="792479">
              <a:spcBef>
                <a:spcPts val="900"/>
              </a:spcBef>
              <a:defRPr sz="4608"/>
            </a:pPr>
            <a:r>
              <a:t>Income</a:t>
            </a:r>
          </a:p>
          <a:p>
            <a:pPr lvl="1" marL="1182623" indent="-573023" defTabSz="792479">
              <a:spcBef>
                <a:spcPts val="900"/>
              </a:spcBef>
              <a:defRPr sz="460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Annual Membership Fees</a:t>
            </a:r>
          </a:p>
          <a:p>
            <a:pPr lvl="1" marL="1182623" indent="-573023" defTabSz="792479">
              <a:spcBef>
                <a:spcPts val="900"/>
              </a:spcBef>
              <a:defRPr sz="460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Members receive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transaction entitlements</a:t>
            </a:r>
            <a:r>
              <a:t> that they can monetize</a:t>
            </a:r>
          </a:p>
          <a:p>
            <a:pPr marL="573023" indent="-573023" defTabSz="792479">
              <a:spcBef>
                <a:spcPts val="900"/>
              </a:spcBef>
              <a:defRPr sz="4608"/>
            </a:pPr>
            <a:r>
              <a:t>Expenses</a:t>
            </a:r>
          </a:p>
          <a:p>
            <a:pPr lvl="1" marL="1182623" indent="-573023" defTabSz="792479">
              <a:spcBef>
                <a:spcPts val="900"/>
              </a:spcBef>
              <a:defRPr sz="4608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Ledger Operations and Maintenance is outsourced to a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Utility Service Provider</a:t>
            </a:r>
            <a:r>
              <a:t>.</a:t>
            </a:r>
          </a:p>
        </p:txBody>
      </p:sp>
      <p:grpSp>
        <p:nvGrpSpPr>
          <p:cNvPr id="452" name="Group"/>
          <p:cNvGrpSpPr/>
          <p:nvPr/>
        </p:nvGrpSpPr>
        <p:grpSpPr>
          <a:xfrm>
            <a:off x="19641146" y="7599223"/>
            <a:ext cx="2678508" cy="2985220"/>
            <a:chOff x="0" y="0"/>
            <a:chExt cx="2678506" cy="2985218"/>
          </a:xfrm>
        </p:grpSpPr>
        <p:pic>
          <p:nvPicPr>
            <p:cNvPr id="45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6948" y="0"/>
              <a:ext cx="1904609" cy="1918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1" name="Utility…"/>
            <p:cNvSpPr txBox="1"/>
            <p:nvPr/>
          </p:nvSpPr>
          <p:spPr>
            <a:xfrm>
              <a:off x="0" y="1816818"/>
              <a:ext cx="267850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>
                <a:spcBef>
                  <a:spcPts val="0"/>
                </a:spcBef>
                <a:defRPr sz="2700"/>
              </a:pPr>
              <a:r>
                <a:t>Utility </a:t>
              </a:r>
            </a:p>
            <a:p>
              <a:pPr algn="ctr">
                <a:spcBef>
                  <a:spcPts val="0"/>
                </a:spcBef>
                <a:defRPr sz="2700"/>
              </a:pPr>
              <a:r>
                <a:t>Service Provider</a:t>
              </a:r>
            </a:p>
          </p:txBody>
        </p:sp>
      </p:grpSp>
      <p:pic>
        <p:nvPicPr>
          <p:cNvPr id="4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36437" y="2552673"/>
            <a:ext cx="3542695" cy="26570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7" name="Group"/>
          <p:cNvGrpSpPr/>
          <p:nvPr/>
        </p:nvGrpSpPr>
        <p:grpSpPr>
          <a:xfrm>
            <a:off x="13489908" y="5550841"/>
            <a:ext cx="3432488" cy="5051646"/>
            <a:chOff x="0" y="0"/>
            <a:chExt cx="3432486" cy="5051644"/>
          </a:xfrm>
        </p:grpSpPr>
        <p:sp>
          <p:nvSpPr>
            <p:cNvPr id="454" name="Identity Utility…"/>
            <p:cNvSpPr/>
            <p:nvPr/>
          </p:nvSpPr>
          <p:spPr>
            <a:xfrm>
              <a:off x="0" y="0"/>
              <a:ext cx="3432487" cy="5051645"/>
            </a:xfrm>
            <a:prstGeom prst="roundRect">
              <a:avLst>
                <a:gd name="adj" fmla="val 9405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Identity Utility</a:t>
              </a:r>
            </a:p>
            <a:p>
              <a:pPr algn="ctr" defTabSz="825500">
                <a:spcBef>
                  <a:spcPts val="0"/>
                </a:spcBef>
                <a:tabLst/>
                <a:defRPr sz="25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Bedrock</a:t>
              </a:r>
            </a:p>
          </p:txBody>
        </p:sp>
        <p:pic>
          <p:nvPicPr>
            <p:cNvPr id="45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flipH="1">
              <a:off x="376990" y="2297553"/>
              <a:ext cx="2678507" cy="2666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6" name="Governing Body"/>
            <p:cNvSpPr/>
            <p:nvPr/>
          </p:nvSpPr>
          <p:spPr>
            <a:xfrm>
              <a:off x="450865" y="1096909"/>
              <a:ext cx="2530756" cy="1015569"/>
            </a:xfrm>
            <a:prstGeom prst="ellipse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2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Governing Body</a:t>
              </a:r>
            </a:p>
          </p:txBody>
        </p:sp>
      </p:grpSp>
      <p:sp>
        <p:nvSpPr>
          <p:cNvPr id="458" name="Line"/>
          <p:cNvSpPr/>
          <p:nvPr/>
        </p:nvSpPr>
        <p:spPr>
          <a:xfrm flipH="1">
            <a:off x="16504752" y="4853745"/>
            <a:ext cx="3307630" cy="2128732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59" name="Members and/or Donors"/>
          <p:cNvSpPr txBox="1"/>
          <p:nvPr/>
        </p:nvSpPr>
        <p:spPr>
          <a:xfrm>
            <a:off x="21569382" y="2686305"/>
            <a:ext cx="188838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spcBef>
                <a:spcPts val="0"/>
              </a:spcBef>
              <a:defRPr sz="2700"/>
            </a:lvl1pPr>
          </a:lstStyle>
          <a:p>
            <a:pPr/>
            <a:r>
              <a:t>Members and/or Donors</a:t>
            </a:r>
          </a:p>
        </p:txBody>
      </p:sp>
      <p:sp>
        <p:nvSpPr>
          <p:cNvPr id="460" name="Line"/>
          <p:cNvSpPr/>
          <p:nvPr/>
        </p:nvSpPr>
        <p:spPr>
          <a:xfrm flipH="1">
            <a:off x="16456620" y="6446108"/>
            <a:ext cx="4660169" cy="1951670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61" name="Line"/>
          <p:cNvSpPr/>
          <p:nvPr/>
        </p:nvSpPr>
        <p:spPr>
          <a:xfrm flipH="1">
            <a:off x="16451719" y="9169664"/>
            <a:ext cx="3660967" cy="171843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62" name="Transaction Authors"/>
          <p:cNvSpPr/>
          <p:nvPr/>
        </p:nvSpPr>
        <p:spPr>
          <a:xfrm>
            <a:off x="20851166" y="5550841"/>
            <a:ext cx="3324821" cy="1307307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Transaction Authors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5" name="Business Model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Business Model</a:t>
            </a:r>
          </a:p>
        </p:txBody>
      </p:sp>
      <p:sp>
        <p:nvSpPr>
          <p:cNvPr id="466" name="There are several factors that need to be considered with respect to a sustainable business model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T</a:t>
            </a:r>
            <a:r>
              <a:rPr>
                <a:uFill>
                  <a:solidFill>
                    <a:srgbClr val="006868"/>
                  </a:solidFill>
                </a:uFill>
              </a:rPr>
              <a:t>here are several factors that need to be considered with respect to a sustainable business model.</a:t>
            </a:r>
          </a:p>
        </p:txBody>
      </p:sp>
      <p:graphicFrame>
        <p:nvGraphicFramePr>
          <p:cNvPr id="467" name="Table"/>
          <p:cNvGraphicFramePr/>
          <p:nvPr/>
        </p:nvGraphicFramePr>
        <p:xfrm>
          <a:off x="660400" y="3348769"/>
          <a:ext cx="23075900" cy="955274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795654"/>
                <a:gridCol w="4483614"/>
                <a:gridCol w="5297827"/>
                <a:gridCol w="5116498"/>
                <a:gridCol w="5369605"/>
              </a:tblGrid>
              <a:tr h="1523706"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Node Hosting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Utility O&amp;M Services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Membership Revenue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Transaction Revenue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770190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Concept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A single centralized entity can not own and operate the ledger or the nodes attached to the ledger. 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The management of a distributed ledger MUST be administered by skilled personnel.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Read transactions are generally publicly accessible and free, write transactions are typically fee-based.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The governing body of a public identity utility may charge fees for write access.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246147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BBU Perspective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Some members are required to host nodes and are responsible for the financial demands of such hosting. 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The Governing Board will will hire personnel responsible for the operation and maintenance of the Utility.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Write transactions are entitlements of membership.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200">
                          <a:sym typeface="Helvetica Light"/>
                        </a:rPr>
                        <a:t>The BBU does not collect revenue from transaction fees.Transaction Endorsers are free to charge any fee they desire for access to their write transaction entitlements.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Why is identity so problematic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identity so problematic?</a:t>
            </a:r>
          </a:p>
          <a:p>
            <a:pPr/>
            <a:r>
              <a:t>What is the solution?</a:t>
            </a:r>
          </a:p>
          <a:p>
            <a:pPr/>
            <a:r>
              <a:t>What will it take to solve?</a:t>
            </a:r>
          </a:p>
          <a:p>
            <a:pPr/>
            <a:r>
              <a:t>Should you act or wait?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12236596" y="13103355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Why should I care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should I care?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0" name="Ledger Access Polici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Ledger Access Policies</a:t>
            </a:r>
          </a:p>
        </p:txBody>
      </p:sp>
      <p:sp>
        <p:nvSpPr>
          <p:cNvPr id="471" name="Permissioned access is a key BBU principle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Permissioned access is a key BBU principle. </a:t>
            </a:r>
          </a:p>
        </p:txBody>
      </p:sp>
      <p:sp>
        <p:nvSpPr>
          <p:cNvPr id="472" name="Permissioned Writes via Membership Entitlements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Permissioned Writes via Membership Entitlements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Transaction Authors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submit</a:t>
            </a:r>
            <a:r>
              <a:t> write requests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Transaction Endorsers must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approve</a:t>
            </a:r>
            <a:r>
              <a:t> all write requests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Stewards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process</a:t>
            </a:r>
            <a:r>
              <a:t> write requests</a:t>
            </a:r>
          </a:p>
          <a:p>
            <a:pPr/>
            <a:r>
              <a:t>Read access is available to the public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50558" y="723900"/>
            <a:ext cx="8214242" cy="11656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6" name="Membership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Membership</a:t>
            </a:r>
          </a:p>
        </p:txBody>
      </p:sp>
      <p:sp>
        <p:nvSpPr>
          <p:cNvPr id="477" name="Entities can join and renew membership on an annual basis under three possible membership types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uFill>
                  <a:solidFill>
                    <a:srgbClr val="7889FB"/>
                  </a:solidFill>
                </a:uFill>
              </a:defRPr>
            </a:lvl1pPr>
          </a:lstStyle>
          <a:p>
            <a:pPr/>
            <a:r>
              <a:t>Entities can join and renew membership on an annual basis under three possible membership types.</a:t>
            </a:r>
          </a:p>
        </p:txBody>
      </p:sp>
      <p:graphicFrame>
        <p:nvGraphicFramePr>
          <p:cNvPr id="478" name="Table"/>
          <p:cNvGraphicFramePr/>
          <p:nvPr/>
        </p:nvGraphicFramePr>
        <p:xfrm>
          <a:off x="660400" y="3348769"/>
          <a:ext cx="23075900" cy="955274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3331632"/>
                <a:gridCol w="7317588"/>
                <a:gridCol w="6887044"/>
                <a:gridCol w="5526934"/>
              </a:tblGrid>
              <a:tr h="1180632">
                <a:tc>
                  <a:txBody>
                    <a:bodyPr/>
                    <a:lstStyle/>
                    <a:p>
                      <a:pPr algn="ctr" defTabSz="914400">
                        <a:defRPr sz="3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Governing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Operational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Subscriber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595469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Roles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Steward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Tranaction Endorser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Transaction Author (</a:t>
                      </a:r>
                      <a:r>
                        <a:rPr i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Optional</a:t>
                      </a:r>
                      <a:r>
                        <a:t>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Steward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Tranaction Endorser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Transaction Author (</a:t>
                      </a:r>
                      <a:r>
                        <a:rPr i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Optional</a:t>
                      </a:r>
                      <a:r>
                        <a:t>)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Tranaction Endorser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Transaction Author (</a:t>
                      </a:r>
                      <a:r>
                        <a:rPr i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Optional</a:t>
                      </a:r>
                      <a:r>
                        <a:t>)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589667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Obligations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host 1 utility infrastructure node.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sign the required Utility Agreements.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assign appropriately skilled resources that will meet the required time commitments for each of the governing bodies and the Technical Project. This includes, future additional governing bodies.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host 1 utility infrastructure node.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sign the required Utility Agreements.</a:t>
                      </a:r>
                    </a:p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assign appropriately skilled resources that will meet the required time commitments for at least one Directed Fund Committee and the Technical Project.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178593" indent="-178593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Must sign the required Utility Agreements.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3174276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Entitlements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 A single representative on the Governing Board.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Appointment of representatives to any Committee within the Directed Fund.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Approval to act as a Transaction Endorser.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Write Transactions as a Transaction Endorser 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Appointment of representatives to any Committee within the Directed Fund.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Approval to act as a Transaction Endorser.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Write Transactions as a Transaction Endorser 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Appointment of representatives to any Committee within the Directed Fund.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Approval to act as a Transaction Endorser.</a:t>
                      </a:r>
                    </a:p>
                    <a:p>
                      <a:pPr marL="228600" indent="-228600" algn="l" defTabSz="914400">
                        <a:buSzPct val="100000"/>
                        <a:buAutoNum type="arabicPeriod" startAt="1"/>
                        <a:defRPr sz="2500">
                          <a:sym typeface="Helvetica Light"/>
                        </a:defRPr>
                      </a:pPr>
                      <a:r>
                        <a:t> Write Transactions as a Transaction Endorser 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1" name="Membership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Membership</a:t>
            </a:r>
          </a:p>
        </p:txBody>
      </p:sp>
      <p:sp>
        <p:nvSpPr>
          <p:cNvPr id="482" name="Participants in the Bedrock Consortium, a LF Directed Fund,  must sign a set of Utility Agreements upon entrance and annual renewal. These agreements are in addition to the require Participation Agreement."/>
          <p:cNvSpPr txBox="1"/>
          <p:nvPr>
            <p:ph type="body" idx="22"/>
          </p:nvPr>
        </p:nvSpPr>
        <p:spPr>
          <a:xfrm>
            <a:off x="605181" y="2054827"/>
            <a:ext cx="22080328" cy="1314451"/>
          </a:xfrm>
          <a:prstGeom prst="rect">
            <a:avLst/>
          </a:prstGeom>
        </p:spPr>
        <p:txBody>
          <a:bodyPr/>
          <a:lstStyle>
            <a:lvl1pPr>
              <a:defRPr>
                <a:uFill>
                  <a:solidFill>
                    <a:srgbClr val="7889FB"/>
                  </a:solidFill>
                </a:uFill>
              </a:defRPr>
            </a:lvl1pPr>
          </a:lstStyle>
          <a:p>
            <a:pPr/>
            <a:r>
              <a:t>Participants in the Bedrock Consortium, a LF Directed Fund,  must sign a set of Utility Agreements upon entrance and annual renewal. These agreements are in addition to the require Participation Agreement.</a:t>
            </a:r>
          </a:p>
        </p:txBody>
      </p:sp>
      <p:graphicFrame>
        <p:nvGraphicFramePr>
          <p:cNvPr id="483" name="Table"/>
          <p:cNvGraphicFramePr/>
          <p:nvPr/>
        </p:nvGraphicFramePr>
        <p:xfrm>
          <a:off x="608202" y="3623916"/>
          <a:ext cx="22086988" cy="901760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5877720"/>
                <a:gridCol w="5363426"/>
                <a:gridCol w="5613882"/>
                <a:gridCol w="5219258"/>
              </a:tblGrid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Utility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Governing Member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Operational Member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Subscriber Member</a:t>
                      </a:r>
                    </a:p>
                  </a:txBody>
                  <a:tcPr marL="0" marR="0" marT="0" marB="0" anchor="ctr" anchorCtr="0" horzOverflow="overflow"/>
                </a:tc>
              </a:tr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Steward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</a:tr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Steward Data Processing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</a:tr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Transaction Endorser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</a:tr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Transaction Endorser Data Processing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Required</a:t>
                      </a:r>
                    </a:p>
                  </a:txBody>
                  <a:tcPr marL="0" marR="0" marT="0" marB="0" anchor="ctr" anchorCtr="0" horzOverflow="overflow"/>
                </a:tc>
              </a:tr>
              <a:tr h="1500818"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Transaction Author Agreement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Optional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Optional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3000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Optional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6" name="Transaction Author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Transaction Authors</a:t>
            </a:r>
          </a:p>
        </p:txBody>
      </p:sp>
      <p:sp>
        <p:nvSpPr>
          <p:cNvPr id="487" name="As a public utility the BBU is available for free read transactions in support of identity verification processing. Write access is restricted to the role of a Transaction Author for both members and non-members."/>
          <p:cNvSpPr txBox="1"/>
          <p:nvPr>
            <p:ph type="body" idx="22"/>
          </p:nvPr>
        </p:nvSpPr>
        <p:spPr>
          <a:xfrm>
            <a:off x="605181" y="2054827"/>
            <a:ext cx="11963686" cy="238887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As a public utility the BBU is available for free read transactions in support of identity verification processing. Write access is restricted to the role of a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Transaction Author</a:t>
            </a:r>
            <a:r>
              <a:t> for both members and non-members.</a:t>
            </a:r>
          </a:p>
        </p:txBody>
      </p:sp>
      <p:sp>
        <p:nvSpPr>
          <p:cNvPr id="488" name="Any entity that is the submitter of a write transaction in support of using the ledger for decentralized identity interactions.…"/>
          <p:cNvSpPr txBox="1"/>
          <p:nvPr>
            <p:ph type="body" idx="23"/>
          </p:nvPr>
        </p:nvSpPr>
        <p:spPr>
          <a:xfrm>
            <a:off x="588118" y="4630713"/>
            <a:ext cx="11867741" cy="8460326"/>
          </a:xfrm>
          <a:prstGeom prst="rect">
            <a:avLst/>
          </a:prstGeom>
        </p:spPr>
        <p:txBody>
          <a:bodyPr/>
          <a:lstStyle/>
          <a:p>
            <a:pPr marL="537209" indent="-537209" defTabSz="742950">
              <a:spcBef>
                <a:spcPts val="900"/>
              </a:spcBef>
              <a:defRPr sz="4319"/>
            </a:pPr>
            <a:r>
              <a:t>Any entity that is the submitter of a write transaction in support of using the ledger for decentralized identity interactions.  </a:t>
            </a:r>
          </a:p>
          <a:p>
            <a:pPr marL="537209" indent="-537209" defTabSz="742950">
              <a:spcBef>
                <a:spcPts val="900"/>
              </a:spcBef>
              <a:defRPr sz="4319"/>
            </a:pPr>
            <a:r>
              <a:t>Interacts with a Transaction Endorser for the processing of write requests.</a:t>
            </a:r>
          </a:p>
          <a:p>
            <a:pPr marL="537209" indent="-537209" defTabSz="742950">
              <a:spcBef>
                <a:spcPts val="900"/>
              </a:spcBef>
              <a:defRPr sz="4319"/>
            </a:pPr>
            <a:r>
              <a:t>Must adhere to submitting transaction types outlined in ledger access and ledger data policies.</a:t>
            </a:r>
          </a:p>
          <a:p>
            <a:pPr marL="537209" indent="-537209" defTabSz="742950">
              <a:spcBef>
                <a:spcPts val="900"/>
              </a:spcBef>
              <a:defRPr sz="4319"/>
            </a:pPr>
            <a:r>
              <a:t>Must sign the 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Transaction Author Agreement</a:t>
            </a:r>
            <a:r>
              <a:t>.</a:t>
            </a:r>
          </a:p>
        </p:txBody>
      </p:sp>
      <p:grpSp>
        <p:nvGrpSpPr>
          <p:cNvPr id="492" name="Group"/>
          <p:cNvGrpSpPr/>
          <p:nvPr/>
        </p:nvGrpSpPr>
        <p:grpSpPr>
          <a:xfrm>
            <a:off x="15199568" y="4501653"/>
            <a:ext cx="3432488" cy="5051645"/>
            <a:chOff x="0" y="0"/>
            <a:chExt cx="3432486" cy="5051644"/>
          </a:xfrm>
        </p:grpSpPr>
        <p:sp>
          <p:nvSpPr>
            <p:cNvPr id="489" name="Identity Utility…"/>
            <p:cNvSpPr/>
            <p:nvPr/>
          </p:nvSpPr>
          <p:spPr>
            <a:xfrm>
              <a:off x="0" y="0"/>
              <a:ext cx="3432487" cy="5051645"/>
            </a:xfrm>
            <a:prstGeom prst="roundRect">
              <a:avLst>
                <a:gd name="adj" fmla="val 9405"/>
              </a:avLst>
            </a:prstGeom>
            <a:solidFill>
              <a:srgbClr val="FFFFFF"/>
            </a:solidFill>
            <a:ln w="635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 defTabSz="825500">
                <a:spcBef>
                  <a:spcPts val="0"/>
                </a:spcBef>
                <a:tabLst/>
                <a:defRPr b="1" sz="32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Identity Utility</a:t>
              </a:r>
            </a:p>
            <a:p>
              <a:pPr algn="ctr" defTabSz="825500">
                <a:spcBef>
                  <a:spcPts val="0"/>
                </a:spcBef>
                <a:tabLst/>
                <a:defRPr sz="2500">
                  <a:latin typeface="IBM Plex Sans"/>
                  <a:ea typeface="IBM Plex Sans"/>
                  <a:cs typeface="IBM Plex Sans"/>
                  <a:sym typeface="IBM Plex Sans"/>
                </a:defRPr>
              </a:pPr>
              <a:r>
                <a:t>Bedrock</a:t>
              </a:r>
            </a:p>
          </p:txBody>
        </p:sp>
        <p:pic>
          <p:nvPicPr>
            <p:cNvPr id="49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flipH="1">
              <a:off x="376990" y="2297553"/>
              <a:ext cx="2678507" cy="26666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1" name="Governing Body"/>
            <p:cNvSpPr/>
            <p:nvPr/>
          </p:nvSpPr>
          <p:spPr>
            <a:xfrm>
              <a:off x="450865" y="1096909"/>
              <a:ext cx="2530756" cy="1015569"/>
            </a:xfrm>
            <a:prstGeom prst="ellipse">
              <a:avLst/>
            </a:prstGeom>
            <a:solidFill>
              <a:srgbClr val="88FA4E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tabLst/>
                <a:defRPr sz="2200">
                  <a:latin typeface="IBM Plex Sans"/>
                  <a:ea typeface="IBM Plex Sans"/>
                  <a:cs typeface="IBM Plex Sans"/>
                  <a:sym typeface="IBM Plex Sans"/>
                </a:defRPr>
              </a:lvl1pPr>
            </a:lstStyle>
            <a:p>
              <a:pPr/>
              <a:r>
                <a:t>Governing Body</a:t>
              </a:r>
            </a:p>
          </p:txBody>
        </p:sp>
      </p:grpSp>
      <p:sp>
        <p:nvSpPr>
          <p:cNvPr id="493" name="Line"/>
          <p:cNvSpPr/>
          <p:nvPr/>
        </p:nvSpPr>
        <p:spPr>
          <a:xfrm flipH="1">
            <a:off x="18072893" y="6276633"/>
            <a:ext cx="2840696" cy="1171069"/>
          </a:xfrm>
          <a:prstGeom prst="line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494" name="Transaction Authors"/>
          <p:cNvSpPr/>
          <p:nvPr/>
        </p:nvSpPr>
        <p:spPr>
          <a:xfrm>
            <a:off x="20495566" y="5550841"/>
            <a:ext cx="3324821" cy="130730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tabLst/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Transaction Authors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What is the governing body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governing body?</a:t>
            </a:r>
          </a:p>
          <a:p>
            <a:pPr/>
            <a:r>
              <a:t>What committees are available?</a:t>
            </a:r>
          </a:p>
        </p:txBody>
      </p:sp>
      <p:sp>
        <p:nvSpPr>
          <p:cNvPr id="4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8" name="Organizational Structur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Organizational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lide Number"/>
          <p:cNvSpPr txBox="1"/>
          <p:nvPr>
            <p:ph type="sldNum" sz="quarter" idx="2"/>
          </p:nvPr>
        </p:nvSpPr>
        <p:spPr>
          <a:xfrm>
            <a:off x="23672184" y="13420855"/>
            <a:ext cx="396749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1" name="Governing Bodi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Governing Bodies</a:t>
            </a:r>
          </a:p>
        </p:txBody>
      </p:sp>
      <p:sp>
        <p:nvSpPr>
          <p:cNvPr id="502" name="Each legal entity is assigned a governing body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Each legal entity is assigned a governing body.</a:t>
            </a:r>
          </a:p>
        </p:txBody>
      </p:sp>
      <p:sp>
        <p:nvSpPr>
          <p:cNvPr id="503" name="Directed Fund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561086" indent="-561086" defTabSz="775969">
              <a:spcBef>
                <a:spcPts val="900"/>
              </a:spcBef>
              <a:defRPr sz="4512"/>
            </a:pPr>
            <a:r>
              <a:t>Directed Fund</a:t>
            </a:r>
          </a:p>
          <a:p>
            <a:pPr lvl="1" marL="1157986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Governing Board</a:t>
            </a:r>
          </a:p>
          <a:p>
            <a:pPr lvl="2" marL="1754885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Membership Committee </a:t>
            </a:r>
          </a:p>
          <a:p>
            <a:pPr lvl="2" marL="1754885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Finance Committee</a:t>
            </a:r>
          </a:p>
          <a:p>
            <a:pPr lvl="2" marL="1754885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Marcom Committee</a:t>
            </a:r>
          </a:p>
          <a:p>
            <a:pPr lvl="2" marL="1754885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Governance Framework Working Group</a:t>
            </a:r>
          </a:p>
          <a:p>
            <a:pPr lvl="1" marL="1157986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</a:p>
          <a:p>
            <a:pPr marL="561086" indent="-561086" defTabSz="775969">
              <a:spcBef>
                <a:spcPts val="900"/>
              </a:spcBef>
              <a:defRPr sz="4512"/>
            </a:pPr>
          </a:p>
          <a:p>
            <a:pPr marL="561086" indent="-561086" defTabSz="775969">
              <a:spcBef>
                <a:spcPts val="900"/>
              </a:spcBef>
              <a:defRPr sz="4512"/>
            </a:pPr>
            <a:r>
              <a:t>Technical Project </a:t>
            </a:r>
          </a:p>
          <a:p>
            <a:pPr lvl="1" marL="1157986" indent="-561086" defTabSz="775969">
              <a:spcBef>
                <a:spcPts val="900"/>
              </a:spcBef>
              <a:defRPr sz="4512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Steering Committee (TSC)</a:t>
            </a:r>
          </a:p>
        </p:txBody>
      </p:sp>
      <p:sp>
        <p:nvSpPr>
          <p:cNvPr id="504" name="Rectangle"/>
          <p:cNvSpPr/>
          <p:nvPr/>
        </p:nvSpPr>
        <p:spPr>
          <a:xfrm>
            <a:off x="15697200" y="8020516"/>
            <a:ext cx="8440639" cy="9075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pic>
        <p:nvPicPr>
          <p:cNvPr id="5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8777" y="3702050"/>
            <a:ext cx="11309779" cy="6181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08200" y="1303514"/>
            <a:ext cx="1593503" cy="1593503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Line"/>
          <p:cNvSpPr/>
          <p:nvPr/>
        </p:nvSpPr>
        <p:spPr>
          <a:xfrm flipV="1">
            <a:off x="15604951" y="9913681"/>
            <a:ext cx="1" cy="68247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508" name="Line"/>
          <p:cNvSpPr/>
          <p:nvPr/>
        </p:nvSpPr>
        <p:spPr>
          <a:xfrm>
            <a:off x="16190501" y="2945564"/>
            <a:ext cx="725899" cy="72589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sp>
        <p:nvSpPr>
          <p:cNvPr id="509" name="Governing Board"/>
          <p:cNvSpPr txBox="1"/>
          <p:nvPr/>
        </p:nvSpPr>
        <p:spPr>
          <a:xfrm>
            <a:off x="14388114" y="637926"/>
            <a:ext cx="243367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Governing Board</a:t>
            </a:r>
          </a:p>
        </p:txBody>
      </p:sp>
      <p:sp>
        <p:nvSpPr>
          <p:cNvPr id="510" name="Technical Steering Committee (TSC)"/>
          <p:cNvSpPr txBox="1"/>
          <p:nvPr/>
        </p:nvSpPr>
        <p:spPr>
          <a:xfrm>
            <a:off x="13366210" y="12312217"/>
            <a:ext cx="510623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Technical Steering Committee (TSC)</a:t>
            </a:r>
          </a:p>
        </p:txBody>
      </p:sp>
      <p:pic>
        <p:nvPicPr>
          <p:cNvPr id="5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2800" y="10688127"/>
            <a:ext cx="1593503" cy="1593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17567" y="290876"/>
            <a:ext cx="777241" cy="777241"/>
          </a:xfrm>
          <a:prstGeom prst="rect">
            <a:avLst/>
          </a:prstGeom>
          <a:ln w="12700">
            <a:miter lim="400000"/>
          </a:ln>
        </p:spPr>
      </p:pic>
      <p:sp>
        <p:nvSpPr>
          <p:cNvPr id="513" name="Line"/>
          <p:cNvSpPr/>
          <p:nvPr/>
        </p:nvSpPr>
        <p:spPr>
          <a:xfrm flipH="1" flipV="1">
            <a:off x="16662463" y="2100265"/>
            <a:ext cx="1994343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  <p:pic>
        <p:nvPicPr>
          <p:cNvPr id="5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17567" y="1146903"/>
            <a:ext cx="777241" cy="777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17567" y="1996463"/>
            <a:ext cx="777241" cy="777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17567" y="2846022"/>
            <a:ext cx="777241" cy="77724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Membership Committee"/>
          <p:cNvSpPr txBox="1"/>
          <p:nvPr/>
        </p:nvSpPr>
        <p:spPr>
          <a:xfrm>
            <a:off x="19806567" y="361996"/>
            <a:ext cx="346031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Membership Committee</a:t>
            </a:r>
          </a:p>
        </p:txBody>
      </p:sp>
      <p:sp>
        <p:nvSpPr>
          <p:cNvPr id="518" name="Finance Committee"/>
          <p:cNvSpPr txBox="1"/>
          <p:nvPr/>
        </p:nvSpPr>
        <p:spPr>
          <a:xfrm>
            <a:off x="19806567" y="1218023"/>
            <a:ext cx="281463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Finance Committee</a:t>
            </a:r>
          </a:p>
        </p:txBody>
      </p:sp>
      <p:sp>
        <p:nvSpPr>
          <p:cNvPr id="519" name="Marcom Committee"/>
          <p:cNvSpPr txBox="1"/>
          <p:nvPr/>
        </p:nvSpPr>
        <p:spPr>
          <a:xfrm>
            <a:off x="19806567" y="2032023"/>
            <a:ext cx="284790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Marcom Committee</a:t>
            </a:r>
          </a:p>
        </p:txBody>
      </p:sp>
      <p:sp>
        <p:nvSpPr>
          <p:cNvPr id="520" name="Governance Framework WG"/>
          <p:cNvSpPr txBox="1"/>
          <p:nvPr/>
        </p:nvSpPr>
        <p:spPr>
          <a:xfrm>
            <a:off x="19806567" y="2867036"/>
            <a:ext cx="397638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Governance Framework WG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Why join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join?</a:t>
            </a:r>
          </a:p>
          <a:p>
            <a:pPr/>
            <a:r>
              <a:t>How to join?</a:t>
            </a:r>
          </a:p>
        </p:txBody>
      </p:sp>
      <p:sp>
        <p:nvSpPr>
          <p:cNvPr id="5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4" name="Particip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Participation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7" name="Benefits of Membership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Benefits of Membership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252" y="1997906"/>
            <a:ext cx="22489768" cy="11234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2147" y="3155950"/>
            <a:ext cx="6580802" cy="6580801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2" name="Dependenci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Dependencies</a:t>
            </a:r>
          </a:p>
        </p:txBody>
      </p:sp>
      <p:sp>
        <p:nvSpPr>
          <p:cNvPr id="533" name="Linux Foundation Membership is a pre-requisite for membership into BBU."/>
          <p:cNvSpPr txBox="1"/>
          <p:nvPr>
            <p:ph type="body" idx="22"/>
          </p:nvPr>
        </p:nvSpPr>
        <p:spPr>
          <a:xfrm>
            <a:off x="605181" y="2054827"/>
            <a:ext cx="11963686" cy="13144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Linux Foundation Membership is a pre-requisite for membership into BBU.</a:t>
            </a:r>
          </a:p>
        </p:txBody>
      </p:sp>
      <p:sp>
        <p:nvSpPr>
          <p:cNvPr id="534" name="LF Platinum: $500,000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LF Platinum: $500,000</a:t>
            </a:r>
          </a:p>
          <a:p>
            <a:pPr/>
            <a:r>
              <a:t>LF Gold: $100,000</a:t>
            </a:r>
          </a:p>
          <a:p>
            <a:pPr/>
            <a:r>
              <a:t>LF Silver: 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Under 100 employees: $5,000; 100-499 employees: $10,000; 500-4,999 employees: $15,000; 5,000 or more employees: $20,000.</a:t>
            </a:r>
          </a:p>
          <a:p>
            <a:pPr/>
            <a:r>
              <a:t>LF Associate membership is available for non-profit, open source, and government entities at no cost.</a:t>
            </a:r>
          </a:p>
        </p:txBody>
      </p:sp>
      <p:pic>
        <p:nvPicPr>
          <p:cNvPr id="5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14601" y="1274668"/>
            <a:ext cx="5275893" cy="2874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59200" y="9902232"/>
            <a:ext cx="4986696" cy="2061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9" name="Membership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Membership</a:t>
            </a:r>
          </a:p>
        </p:txBody>
      </p:sp>
      <p:sp>
        <p:nvSpPr>
          <p:cNvPr id="540" name="Linux Foundation onboarding process allows for simple DocSign activation."/>
          <p:cNvSpPr txBox="1"/>
          <p:nvPr>
            <p:ph type="body" idx="22"/>
          </p:nvPr>
        </p:nvSpPr>
        <p:spPr>
          <a:xfrm>
            <a:off x="605181" y="2054827"/>
            <a:ext cx="11963686" cy="13144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Linux Foundation onboarding process allows for simple DocSign activation. </a:t>
            </a:r>
          </a:p>
        </p:txBody>
      </p:sp>
      <p:sp>
        <p:nvSpPr>
          <p:cNvPr id="541" name="Join LF, if not an existing member.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Join LF, if not an existing member.</a:t>
            </a:r>
          </a:p>
          <a:p>
            <a:pPr/>
            <a:r>
              <a:t>Select Membership Class and sign required agreements: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Participation Agreement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Utility Agreements</a:t>
            </a:r>
          </a:p>
          <a:p>
            <a:pPr/>
            <a:r>
              <a:t>Pay invoice</a:t>
            </a:r>
          </a:p>
          <a:p>
            <a:pPr/>
          </a:p>
          <a:p>
            <a:pPr/>
            <a:r>
              <a:t>NOTE: Prospective Members receive </a:t>
            </a:r>
            <a:r>
              <a:rPr i="1">
                <a:solidFill>
                  <a:schemeClr val="accent3">
                    <a:satOff val="18648"/>
                    <a:lumOff val="5971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First Right of Refusal on Governing Membership</a:t>
            </a:r>
            <a:r>
              <a:t> up to a certain date.</a:t>
            </a:r>
          </a:p>
        </p:txBody>
      </p:sp>
      <p:graphicFrame>
        <p:nvGraphicFramePr>
          <p:cNvPr id="542" name="Table"/>
          <p:cNvGraphicFramePr/>
          <p:nvPr/>
        </p:nvGraphicFramePr>
        <p:xfrm>
          <a:off x="13335000" y="936674"/>
          <a:ext cx="10817325" cy="674146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701156"/>
                <a:gridCol w="2701156"/>
                <a:gridCol w="2701156"/>
                <a:gridCol w="2701156"/>
              </a:tblGrid>
              <a:tr h="1480194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Membership Class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Annual Membership Fees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Node Hosting Requirement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Write Transaction Entitlements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11312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Governing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$15000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Unlimited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45753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Operational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$25000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Unlimited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45753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Subscriber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$40000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50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345753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800">
                          <a:solidFill>
                            <a:srgbClr val="FFFFFF"/>
                          </a:solidFill>
                          <a:sym typeface="Helvetica"/>
                        </a:rPr>
                        <a:t>Associate Member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$0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Helvetica Light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43" name="Subscriber membership comes with 50 transaction entitlements per annual membership. Additional transactions can be acquired per annum @ $10K / 50."/>
          <p:cNvSpPr txBox="1"/>
          <p:nvPr/>
        </p:nvSpPr>
        <p:spPr>
          <a:xfrm>
            <a:off x="13463351" y="8524857"/>
            <a:ext cx="1095432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Subscriber membership comes with </a:t>
            </a:r>
            <a:r>
              <a:rPr sz="3500">
                <a:solidFill>
                  <a:schemeClr val="accent5"/>
                </a:solidFill>
              </a:rPr>
              <a:t>50</a:t>
            </a:r>
            <a:r>
              <a:t> transaction entitlements per annual membership. Additional transactions can be acquired per annum @ </a:t>
            </a:r>
            <a:r>
              <a:rPr>
                <a:solidFill>
                  <a:schemeClr val="accent5"/>
                </a:solidFill>
              </a:rPr>
              <a:t>$10K / 50</a:t>
            </a:r>
            <a:r>
              <a:t>.</a:t>
            </a:r>
          </a:p>
        </p:txBody>
      </p:sp>
      <p:sp>
        <p:nvSpPr>
          <p:cNvPr id="544" name="While a Subscriber may purchase an unlimited number of entitlement packages, all unused transactions expire at years end without rollover."/>
          <p:cNvSpPr txBox="1"/>
          <p:nvPr/>
        </p:nvSpPr>
        <p:spPr>
          <a:xfrm>
            <a:off x="13463351" y="10823727"/>
            <a:ext cx="1095432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</a:lstStyle>
          <a:p>
            <a:pPr/>
            <a:r>
              <a:t>While a Subscriber may purchase an unlimited number of entitlement packages, all unused transactions expire at years end without rollover.</a:t>
            </a:r>
          </a:p>
        </p:txBody>
      </p:sp>
      <p:sp>
        <p:nvSpPr>
          <p:cNvPr id="545" name="Pricing based on Wave 2 estimates of 36 Stewards."/>
          <p:cNvSpPr txBox="1"/>
          <p:nvPr/>
        </p:nvSpPr>
        <p:spPr>
          <a:xfrm>
            <a:off x="16739951" y="7597588"/>
            <a:ext cx="735171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500">
                <a:solidFill>
                  <a:schemeClr val="accent6">
                    <a:satOff val="24555"/>
                    <a:lumOff val="2223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Pricing based on Wave 2 estimates of 36 Stewards.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23742796" y="13243055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Our Identity is Broke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Identity is Broken </a:t>
            </a:r>
          </a:p>
        </p:txBody>
      </p:sp>
      <p:sp>
        <p:nvSpPr>
          <p:cNvPr id="137" name="The pain associated with proving things about us is all too familiar:"/>
          <p:cNvSpPr txBox="1"/>
          <p:nvPr>
            <p:ph type="body" idx="22"/>
          </p:nvPr>
        </p:nvSpPr>
        <p:spPr>
          <a:xfrm>
            <a:off x="605181" y="2054827"/>
            <a:ext cx="11963686" cy="13144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The pain associated with </a:t>
            </a:r>
            <a:r>
              <a:rPr b="1">
                <a:solidFill>
                  <a:schemeClr val="accent3"/>
                </a:solidFill>
              </a:rPr>
              <a:t>proving things about us</a:t>
            </a:r>
            <a:r>
              <a:t> is all too familiar</a:t>
            </a:r>
            <a:r>
              <a: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rPr>
              <a:t>:</a:t>
            </a:r>
          </a:p>
        </p:txBody>
      </p:sp>
      <p:sp>
        <p:nvSpPr>
          <p:cNvPr id="138" name="24 hours to onboard a doctor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525272" indent="-525272" defTabSz="726440">
              <a:spcBef>
                <a:spcPts val="800"/>
              </a:spcBef>
              <a:defRPr sz="4224"/>
            </a:pPr>
            <a:r>
              <a: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24 hours</a:t>
            </a:r>
            <a:r>
              <a:t> to onboard a doctor</a:t>
            </a:r>
          </a:p>
          <a:p>
            <a:pPr lvl="1" marL="1084072" indent="-525272" defTabSz="726440">
              <a:spcBef>
                <a:spcPts val="800"/>
              </a:spcBef>
              <a:defRPr sz="4224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Causes 40,000 lost clinical days in the UK</a:t>
            </a:r>
          </a:p>
          <a:p>
            <a:pPr marL="525272" indent="-525272" defTabSz="726440">
              <a:spcBef>
                <a:spcPts val="800"/>
              </a:spcBef>
              <a:defRPr sz="4224"/>
            </a:pPr>
            <a:r>
              <a: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6 minutes</a:t>
            </a:r>
            <a:r>
              <a:t> to verify a caller</a:t>
            </a:r>
          </a:p>
          <a:p>
            <a:pPr lvl="1" marL="1084072" indent="-525272" defTabSz="726440">
              <a:spcBef>
                <a:spcPts val="800"/>
              </a:spcBef>
              <a:defRPr sz="4224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Knowledge-based authentication is slow, insecure &amp; expensive</a:t>
            </a:r>
          </a:p>
          <a:p>
            <a:pPr marL="525272" indent="-525272" defTabSz="726440">
              <a:spcBef>
                <a:spcPts val="800"/>
              </a:spcBef>
              <a:defRPr sz="4224"/>
            </a:pPr>
            <a:r>
              <a: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23 fields</a:t>
            </a:r>
            <a:r>
              <a:t> </a:t>
            </a:r>
            <a:r>
              <a: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of information</a:t>
            </a:r>
            <a:r>
              <a:t> to complete a purchase</a:t>
            </a:r>
          </a:p>
          <a:p>
            <a:pPr lvl="1" marL="1084072" indent="-525272" defTabSz="726440">
              <a:spcBef>
                <a:spcPts val="800"/>
              </a:spcBef>
              <a:defRPr sz="4224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Friction, abandonment, over-sharing of personal data</a:t>
            </a:r>
          </a:p>
          <a:p>
            <a:pPr marL="525272" indent="-525272" defTabSz="726440">
              <a:spcBef>
                <a:spcPts val="800"/>
              </a:spcBef>
              <a:defRPr sz="4224"/>
            </a:pPr>
            <a:r>
              <a: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100s of passwords</a:t>
            </a:r>
            <a:r>
              <a:t> for business and personal accounts</a:t>
            </a:r>
          </a:p>
          <a:p>
            <a:pPr lvl="1" marL="1084072" indent="-525272" defTabSz="726440">
              <a:spcBef>
                <a:spcPts val="800"/>
              </a:spcBef>
              <a:defRPr sz="4224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Leads to re-use, poor security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14399" y="874498"/>
            <a:ext cx="8262741" cy="1157927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8" name="Membership: Obligation Examp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Membership: Obligation Example</a:t>
            </a:r>
          </a:p>
        </p:txBody>
      </p:sp>
      <p:sp>
        <p:nvSpPr>
          <p:cNvPr id="549" name="As our population increases, membership fees decrease. Initial goal is to launch with 36 Stewards.…"/>
          <p:cNvSpPr txBox="1"/>
          <p:nvPr>
            <p:ph type="body" idx="22"/>
          </p:nvPr>
        </p:nvSpPr>
        <p:spPr>
          <a:xfrm>
            <a:off x="605181" y="2054827"/>
            <a:ext cx="22080328" cy="15303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As our population increases, membership fees decrease. Initial goal is to launch with 36 Stewards.</a:t>
            </a:r>
            <a:endParaRPr>
              <a:uFill>
                <a:solidFill>
                  <a:srgbClr val="006868"/>
                </a:solidFill>
              </a:uFill>
            </a:endParaRPr>
          </a:p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Participation obligations include resources (people and compute) plus membership fees.</a:t>
            </a:r>
          </a:p>
        </p:txBody>
      </p:sp>
      <p:graphicFrame>
        <p:nvGraphicFramePr>
          <p:cNvPr id="550" name="Table"/>
          <p:cNvGraphicFramePr/>
          <p:nvPr/>
        </p:nvGraphicFramePr>
        <p:xfrm>
          <a:off x="7391400" y="3618315"/>
          <a:ext cx="22611954" cy="85805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313836"/>
                <a:gridCol w="1796390"/>
                <a:gridCol w="1961485"/>
                <a:gridCol w="2025564"/>
                <a:gridCol w="1673735"/>
                <a:gridCol w="1872768"/>
                <a:gridCol w="1905000"/>
              </a:tblGrid>
              <a:tr h="61289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Assumptions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OOP Node-aaS Cost (annual)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$65,000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OOP Endorser-aaS Cost (annual)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Baseline Membership Fees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1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3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4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Governing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Operational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$35,000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$25,000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$20,000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Subscriber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$40,000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$40,000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$40,000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$40,000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$40,000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 gridSpan="3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1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9EFFF5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Wave 2</a:t>
                      </a:r>
                    </a:p>
                  </a:txBody>
                  <a:tcPr marL="63500" marR="63500" marT="0" marB="0" anchor="ctr" anchorCtr="0" horzOverflow="overflow">
                    <a:solidFill>
                      <a:srgbClr val="FFD1B2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61289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Governance Structure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Governing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Operational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Steward Pool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Governing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Operational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Steward Pool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Membership Allocations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b="1" sz="2200">
                          <a:solidFill>
                            <a:schemeClr val="accent5">
                              <a:hueOff val="-176146"/>
                              <a:satOff val="3665"/>
                              <a:lumOff val="-13986"/>
                            </a:schemeClr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</a:t>
                      </a: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BoD to Steward Ratio</a:t>
                      </a:r>
                    </a:p>
                  </a:txBody>
                  <a:tcPr marL="63500" marR="63500" marT="0" marB="0" anchor="ctr" anchorCtr="0" horzOverflow="overflow"/>
                </a:tc>
                <a:tc gridSpan="3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28%</a:t>
                      </a:r>
                    </a:p>
                  </a:txBody>
                  <a:tcPr marL="63500" marR="63500" marT="0" marB="0" anchor="ctr" anchorCtr="0" horzOverflow="overflow"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25%</a:t>
                      </a:r>
                    </a:p>
                  </a:txBody>
                  <a:tcPr marL="63500" marR="63500" marT="0" marB="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Annual Member OOP Costs (cash only)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$92,000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$102,000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$82,000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$97,000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  <a:tr h="612892">
                <a:tc>
                  <a:txBody>
                    <a:bodyPr/>
                    <a:lstStyle/>
                    <a:p>
                      <a:pPr defTabSz="457200">
                        <a:defRPr sz="1800"/>
                      </a:pPr>
                      <a:r>
                        <a:rPr b="1"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Mandatory Resource Commitments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 Per WG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 Per WG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2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63500" marR="6350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200">
                          <a:sym typeface="Helvetica Light"/>
                        </a:defRPr>
                      </a:pPr>
                    </a:p>
                  </a:txBody>
                  <a:tcPr marL="63500" marR="63500" marT="0" marB="0" anchor="ctr" anchorCtr="0" horzOverflow="overflow"/>
                </a:tc>
              </a:tr>
            </a:tbl>
          </a:graphicData>
        </a:graphic>
      </p:graphicFrame>
      <p:sp>
        <p:nvSpPr>
          <p:cNvPr id="551" name="Out-of-Pocket costs include:…"/>
          <p:cNvSpPr txBox="1"/>
          <p:nvPr/>
        </p:nvSpPr>
        <p:spPr>
          <a:xfrm>
            <a:off x="407751" y="4022366"/>
            <a:ext cx="6872659" cy="883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9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Out-of-Pocket costs include: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Node Hosting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Endorser Hosting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Annual Membership</a:t>
            </a:r>
          </a:p>
          <a:p>
            <a:pPr marL="439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Resource commitments pertain to WG participation and are based on Membership Type: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Governing: 4 or more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Operational: 2</a:t>
            </a:r>
          </a:p>
          <a:p>
            <a:pPr marL="439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Hosting Options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3rd Party Provider</a:t>
            </a:r>
          </a:p>
          <a:p>
            <a:pPr lvl="1" marL="1074615" indent="-439615">
              <a:buSzPct val="75000"/>
              <a:buChar char="•"/>
              <a:defRPr sz="3400"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pPr>
            <a:r>
              <a:t>Self-managed BAF Deployment</a:t>
            </a:r>
          </a:p>
        </p:txBody>
      </p:sp>
      <p:pic>
        <p:nvPicPr>
          <p:cNvPr id="552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7600" y="5308599"/>
            <a:ext cx="1648123" cy="2763641"/>
          </a:xfrm>
          <a:prstGeom prst="rect">
            <a:avLst/>
          </a:prstGeom>
        </p:spPr>
      </p:pic>
      <p:pic>
        <p:nvPicPr>
          <p:cNvPr id="554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64200" y="8153399"/>
            <a:ext cx="5839917" cy="440581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8" name="Project Launch - Plan of Record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Launch - Plan of Record</a:t>
            </a:r>
          </a:p>
        </p:txBody>
      </p:sp>
      <p:pic>
        <p:nvPicPr>
          <p:cNvPr id="5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780" y="2043895"/>
            <a:ext cx="23633623" cy="10353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 Placeholder 5"/>
          <p:cNvSpPr txBox="1"/>
          <p:nvPr/>
        </p:nvSpPr>
        <p:spPr>
          <a:xfrm>
            <a:off x="609599" y="3403600"/>
            <a:ext cx="10972801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2438400">
              <a:spcBef>
                <a:spcPts val="290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t>Related resources:</a:t>
            </a:r>
            <a:endParaRPr>
              <a:solidFill>
                <a:srgbClr val="6EA6FF"/>
              </a:solidFill>
            </a:endParaRP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2" invalidUrl="" action="" tgtFrame="" tooltip="" history="1" highlightClick="0" endSnd="0"/>
              </a:rPr>
              <a:t>linuxfoundation.org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3" invalidUrl="" action="" tgtFrame="" tooltip="" history="1" highlightClick="0" endSnd="0"/>
              </a:rPr>
              <a:t>trustoverip.org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4" invalidUrl="" action="" tgtFrame="" tooltip="" history="1" highlightClick="0" endSnd="0"/>
              </a:rPr>
              <a:t>bedrockconsortium.org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5" invalidUrl="" action="" tgtFrame="" tooltip="" history="1" highlightClick="0" endSnd="0"/>
              </a:rPr>
              <a:t>Bedrock GitHub Repo</a:t>
            </a:r>
          </a:p>
          <a:p>
            <a:pPr defTabSz="2438400">
              <a:spcBef>
                <a:spcPts val="2900"/>
              </a:spcBef>
              <a:tabLst/>
              <a:defRPr sz="3200">
                <a:solidFill>
                  <a:srgbClr val="6EA6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u="sng">
                <a:solidFill>
                  <a:srgbClr val="4088FC"/>
                </a:solidFill>
                <a:uFill>
                  <a:solidFill>
                    <a:srgbClr val="4088FC"/>
                  </a:solidFill>
                </a:uFill>
                <a:hlinkClick r:id="rId6" invalidUrl="" action="" tgtFrame="" tooltip="" history="1" highlightClick="0" endSnd="0"/>
              </a:rPr>
              <a:t>Bedrock Governance Framework</a:t>
            </a:r>
          </a:p>
        </p:txBody>
      </p:sp>
      <p:sp>
        <p:nvSpPr>
          <p:cNvPr id="562" name="Rectangle 16"/>
          <p:cNvSpPr txBox="1"/>
          <p:nvPr/>
        </p:nvSpPr>
        <p:spPr>
          <a:xfrm>
            <a:off x="609599" y="447234"/>
            <a:ext cx="3715005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9287">
              <a:spcBef>
                <a:spcPts val="0"/>
              </a:spcBef>
              <a:tabLst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</a:lstStyle>
          <a:p>
            <a:pPr/>
            <a:r>
              <a:t>Thank you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1916" y="12832663"/>
            <a:ext cx="3685479" cy="74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941727" y="3572133"/>
            <a:ext cx="11238766" cy="6123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23742796" y="13243055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" name="Failing Legacy Approache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Failing Legacy Approaches</a:t>
            </a:r>
          </a:p>
        </p:txBody>
      </p:sp>
      <p:sp>
        <p:nvSpPr>
          <p:cNvPr id="143" name="Today’s solutions have serious shortcomings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Today’s solutions have </a:t>
            </a:r>
            <a:r>
              <a:rPr b="1">
                <a:solidFill>
                  <a:schemeClr val="accent3"/>
                </a:solidFill>
              </a:rPr>
              <a:t>serious shortcomings</a:t>
            </a:r>
            <a:r>
              <a:t>.</a:t>
            </a:r>
          </a:p>
        </p:txBody>
      </p:sp>
      <p:sp>
        <p:nvSpPr>
          <p:cNvPr id="144" name="Siloed IAM platforms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Siloed IAM platforms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Centralizing control and data moves friction to the boundaries</a:t>
            </a:r>
          </a:p>
          <a:p>
            <a:pPr/>
          </a:p>
          <a:p>
            <a:pPr/>
            <a:r>
              <a:t>Repetitive, manual processes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Inefficient and often inaccurate</a:t>
            </a:r>
          </a:p>
          <a:p>
            <a:pPr/>
          </a:p>
          <a:p>
            <a:pPr/>
            <a:r>
              <a:t>Check-the-box compliance solutions</a:t>
            </a:r>
          </a:p>
          <a:p>
            <a:pPr lvl="1" marL="1231900" indent="-596900">
              <a:defRPr sz="4800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Rarely addresses the problem at its source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5948" y="1128643"/>
            <a:ext cx="8148419" cy="1145871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23742796" y="13243055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Solution: Portable Digital ID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Solution: Portable Digital IDs </a:t>
            </a:r>
          </a:p>
        </p:txBody>
      </p:sp>
      <p:sp>
        <p:nvSpPr>
          <p:cNvPr id="149" name="Equip individuals &amp; organizations with secure verifiable credentials:"/>
          <p:cNvSpPr txBox="1"/>
          <p:nvPr>
            <p:ph type="body" idx="22"/>
          </p:nvPr>
        </p:nvSpPr>
        <p:spPr>
          <a:xfrm>
            <a:off x="605181" y="2054827"/>
            <a:ext cx="11963686" cy="206756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t>Equip individuals &amp; organizations with </a:t>
            </a: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</a:rPr>
              <a:t>secure verifiable credentials</a:t>
            </a:r>
            <a:r>
              <a:t>:</a:t>
            </a:r>
          </a:p>
        </p:txBody>
      </p:sp>
      <p:sp>
        <p:nvSpPr>
          <p:cNvPr id="150" name="24 hours → 5 minutes to onboard a doctor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489458" indent="-489458" defTabSz="676909">
              <a:spcBef>
                <a:spcPts val="800"/>
              </a:spcBef>
              <a:defRPr sz="3936"/>
            </a:pPr>
            <a:r>
              <a: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24 hours</a:t>
            </a:r>
            <a:r>
              <a:t> </a:t>
            </a: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→ 5 minutes</a:t>
            </a:r>
            <a:r>
              <a:t> to onboard a doctor</a:t>
            </a:r>
          </a:p>
          <a:p>
            <a:pPr lvl="1" marL="1010158" indent="-489458" defTabSz="676909">
              <a:spcBef>
                <a:spcPts val="800"/>
              </a:spcBef>
              <a:defRPr sz="3936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Enabling fast, secure mobility of healthcare providers between clinical settings</a:t>
            </a:r>
          </a:p>
          <a:p>
            <a:pPr marL="489458" indent="-489458" defTabSz="676909">
              <a:spcBef>
                <a:spcPts val="800"/>
              </a:spcBef>
              <a:defRPr sz="3936"/>
            </a:pPr>
            <a:r>
              <a: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6 minutes</a:t>
            </a:r>
            <a:r>
              <a:t> </a:t>
            </a: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→ 6 seconds</a:t>
            </a:r>
            <a:r>
              <a:t> to verify a caller</a:t>
            </a:r>
          </a:p>
          <a:p>
            <a:pPr lvl="1" marL="1010158" indent="-489458" defTabSz="676909">
              <a:spcBef>
                <a:spcPts val="800"/>
              </a:spcBef>
              <a:defRPr sz="3936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Greater customer satisfaction &amp; more efficient use of call center resources</a:t>
            </a:r>
          </a:p>
          <a:p>
            <a:pPr marL="489458" indent="-489458" defTabSz="676909">
              <a:spcBef>
                <a:spcPts val="800"/>
              </a:spcBef>
              <a:defRPr sz="3936"/>
            </a:pPr>
            <a:r>
              <a: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23 fields</a:t>
            </a:r>
            <a:r>
              <a:t> </a:t>
            </a:r>
            <a:r>
              <a: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of information</a:t>
            </a:r>
            <a:r>
              <a:t> </a:t>
            </a: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→ 1 tap</a:t>
            </a:r>
            <a:r>
              <a:t> to complete a purchase</a:t>
            </a:r>
          </a:p>
          <a:p>
            <a:pPr lvl="1" marL="1010158" indent="-489458" defTabSz="676909">
              <a:spcBef>
                <a:spcPts val="800"/>
              </a:spcBef>
              <a:defRPr sz="3936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Driving sales, loyalty &amp; convenience</a:t>
            </a:r>
          </a:p>
          <a:p>
            <a:pPr marL="489458" indent="-489458" defTabSz="676909">
              <a:spcBef>
                <a:spcPts val="800"/>
              </a:spcBef>
              <a:defRPr sz="3936"/>
            </a:pPr>
            <a:r>
              <a:rPr b="1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100s of passwords </a:t>
            </a: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→ 1 device</a:t>
            </a:r>
            <a:r>
              <a:t>  for business and personal accounts</a:t>
            </a:r>
          </a:p>
          <a:p>
            <a:pPr lvl="1" marL="1010158" indent="-489458" defTabSz="676909">
              <a:spcBef>
                <a:spcPts val="800"/>
              </a:spcBef>
              <a:defRPr sz="3936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Keep credentials &amp; personal data securely under your own control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96723" y="691656"/>
            <a:ext cx="7412465" cy="92942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53275" y="6655717"/>
            <a:ext cx="10896325" cy="6060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23742796" y="13243055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How? Improved Verifiability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How? Improved Verifiability</a:t>
            </a:r>
          </a:p>
        </p:txBody>
      </p:sp>
      <p:sp>
        <p:nvSpPr>
          <p:cNvPr id="156" name="Moving from a brokered verification process to a direct verification process."/>
          <p:cNvSpPr txBox="1"/>
          <p:nvPr>
            <p:ph type="body" idx="22"/>
          </p:nvPr>
        </p:nvSpPr>
        <p:spPr>
          <a:xfrm>
            <a:off x="605181" y="2054827"/>
            <a:ext cx="11963686" cy="13144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Moving from a brokered verification process to a </a:t>
            </a: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uFill>
                  <a:solidFill>
                    <a:srgbClr val="006868"/>
                  </a:solidFill>
                </a:uFill>
              </a:rPr>
              <a:t>direct verification process</a:t>
            </a:r>
            <a:r>
              <a:rPr>
                <a:uFill>
                  <a:solidFill>
                    <a:srgbClr val="006868"/>
                  </a:solidFill>
                </a:uFill>
              </a:rPr>
              <a:t>.</a:t>
            </a:r>
          </a:p>
        </p:txBody>
      </p:sp>
      <p:sp>
        <p:nvSpPr>
          <p:cNvPr id="157" name="Transition: Decentralized identity infrastructure leads to portable digital IDs.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rPr b="1">
                <a:solidFill>
                  <a:schemeClr val="accent3">
                    <a:hueOff val="-333990"/>
                    <a:satOff val="3917"/>
                    <a:lumOff val="-6666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Transition</a:t>
            </a:r>
            <a:r>
              <a:t>: Decentralized identity infrastructure leads to </a:t>
            </a: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portable digital IDs</a:t>
            </a:r>
            <a:r>
              <a:t>.</a:t>
            </a:r>
          </a:p>
          <a:p>
            <a:pPr/>
          </a:p>
          <a:p>
            <a:pPr/>
            <a:r>
              <a:rPr b="1">
                <a:solidFill>
                  <a:schemeClr val="accent3">
                    <a:hueOff val="-333990"/>
                    <a:satOff val="3917"/>
                    <a:lumOff val="-6666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New Approach</a:t>
            </a:r>
            <a:r>
              <a:t>: Verifiability using </a:t>
            </a: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Transitive Trust</a:t>
            </a:r>
            <a:r>
              <a:t> where digitally signed statements from outside parties can be </a:t>
            </a:r>
            <a:r>
              <a:rPr i="1" u="sng">
                <a:latin typeface="IBM Plex Sans"/>
                <a:ea typeface="IBM Plex Sans"/>
                <a:cs typeface="IBM Plex Sans"/>
                <a:sym typeface="IBM Plex Sans"/>
              </a:rPr>
              <a:t>instantly verified mathematically</a:t>
            </a:r>
            <a:r>
              <a:t>.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5623" y="2254721"/>
            <a:ext cx="11328309" cy="8771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pen technology that supports:…"/>
          <p:cNvSpPr txBox="1"/>
          <p:nvPr>
            <p:ph type="body" sz="half" idx="1"/>
          </p:nvPr>
        </p:nvSpPr>
        <p:spPr>
          <a:xfrm>
            <a:off x="13709880" y="3483004"/>
            <a:ext cx="10090479" cy="8724656"/>
          </a:xfrm>
          <a:prstGeom prst="rect">
            <a:avLst/>
          </a:prstGeom>
        </p:spPr>
        <p:txBody>
          <a:bodyPr/>
          <a:lstStyle/>
          <a:p>
            <a:pPr/>
            <a:r>
              <a:t>Open technology that supports:</a:t>
            </a:r>
          </a:p>
          <a:p>
            <a:pPr lvl="1"/>
            <a:r>
              <a:t>Secure &amp; tamper-proof</a:t>
            </a:r>
          </a:p>
          <a:p>
            <a:pPr lvl="1"/>
            <a:r>
              <a:t>Instantly verifiable</a:t>
            </a:r>
          </a:p>
          <a:p>
            <a:pPr lvl="1"/>
            <a:r>
              <a:t>Controlled by the user</a:t>
            </a:r>
          </a:p>
          <a:p>
            <a:pPr lvl="1"/>
            <a:r>
              <a:t>Improved privacy</a:t>
            </a:r>
          </a:p>
          <a:p>
            <a:pPr/>
            <a:r>
              <a:t>17,000+ contributions from 150+ developers and 90+ organizations</a:t>
            </a:r>
          </a:p>
          <a:p>
            <a:pPr/>
            <a:r>
              <a:t>Decentralized Infrastructure</a:t>
            </a:r>
          </a:p>
          <a:p>
            <a:pPr lvl="1">
              <a:defRPr>
                <a:solidFill>
                  <a:schemeClr val="accent6"/>
                </a:solidFill>
              </a:defRPr>
            </a:pPr>
            <a:r>
              <a:t>Public Identity Utilities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23584381" y="13154517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What is under the hood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under the hood?</a:t>
            </a:r>
          </a:p>
        </p:txBody>
      </p:sp>
      <p:sp>
        <p:nvSpPr>
          <p:cNvPr id="163" name="The industry has built a set of open technologies to support the next-generation of interoperable  and standards-based identity infrastructure."/>
          <p:cNvSpPr txBox="1"/>
          <p:nvPr>
            <p:ph type="body" idx="22"/>
          </p:nvPr>
        </p:nvSpPr>
        <p:spPr>
          <a:xfrm>
            <a:off x="605181" y="2054827"/>
            <a:ext cx="22080328" cy="1314451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The industry has built a set of open technologies to support the next-generation of interoperable  and standards-based identity infrastructure.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791" y="3888757"/>
            <a:ext cx="13197016" cy="7728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17173" y="11986145"/>
            <a:ext cx="2260834" cy="123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Line"/>
          <p:cNvSpPr/>
          <p:nvPr/>
        </p:nvSpPr>
        <p:spPr>
          <a:xfrm flipV="1">
            <a:off x="12935600" y="11118139"/>
            <a:ext cx="1" cy="979387"/>
          </a:xfrm>
          <a:prstGeom prst="line">
            <a:avLst/>
          </a:prstGeom>
          <a:ln w="63500">
            <a:solidFill>
              <a:srgbClr val="835CED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tabLst/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23742796" y="13243055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9" name="Why now?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now?</a:t>
            </a:r>
          </a:p>
        </p:txBody>
      </p:sp>
      <p:sp>
        <p:nvSpPr>
          <p:cNvPr id="170" name="Personal data has gone from asset to liability.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7889FB"/>
                  </a:solidFill>
                </a:uFill>
              </a:defRPr>
            </a:pPr>
            <a:r>
              <a:rPr>
                <a:uFill>
                  <a:solidFill>
                    <a:srgbClr val="006868"/>
                  </a:solidFill>
                </a:uFill>
              </a:rPr>
              <a:t>Personal data has gone from asset to liability.</a:t>
            </a:r>
          </a:p>
        </p:txBody>
      </p:sp>
      <p:sp>
        <p:nvSpPr>
          <p:cNvPr id="171" name="Privacy is hot…"/>
          <p:cNvSpPr txBox="1"/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marL="525272" indent="-525272" defTabSz="726440">
              <a:spcBef>
                <a:spcPts val="800"/>
              </a:spcBef>
              <a:defRPr sz="4224"/>
            </a:pP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Privacy</a:t>
            </a:r>
            <a:r>
              <a:t> is hot</a:t>
            </a:r>
          </a:p>
          <a:p>
            <a:pPr lvl="1" marL="1084072" indent="-525272" defTabSz="726440">
              <a:spcBef>
                <a:spcPts val="800"/>
              </a:spcBef>
              <a:defRPr sz="4224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Contactless interactions (identity, payments) stemming from hygiene factor</a:t>
            </a:r>
          </a:p>
          <a:p>
            <a:pPr marL="525272" indent="-525272" defTabSz="726440">
              <a:spcBef>
                <a:spcPts val="800"/>
              </a:spcBef>
              <a:defRPr sz="4224"/>
            </a:pP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Regulation</a:t>
            </a:r>
            <a:r>
              <a:t> is a requirement</a:t>
            </a:r>
          </a:p>
          <a:p>
            <a:pPr lvl="1" marL="1084072" indent="-525272" defTabSz="726440">
              <a:spcBef>
                <a:spcPts val="800"/>
              </a:spcBef>
              <a:defRPr sz="4224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Compliance costs $150Bn in the US, and enforcement has barely begun</a:t>
            </a:r>
          </a:p>
          <a:p>
            <a:pPr marL="525272" indent="-525272" defTabSz="726440">
              <a:spcBef>
                <a:spcPts val="800"/>
              </a:spcBef>
              <a:defRPr sz="4224"/>
            </a:pPr>
            <a:r>
              <a:t>IAM solutions underpin </a:t>
            </a: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digital transformation</a:t>
            </a:r>
            <a:endParaRPr b="1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1" marL="1084072" indent="-525272" defTabSz="726440">
              <a:spcBef>
                <a:spcPts val="800"/>
              </a:spcBef>
              <a:defRPr sz="4224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Spend almost doubling to $38Bn by 2023</a:t>
            </a:r>
          </a:p>
          <a:p>
            <a:pPr marL="525272" indent="-525272" defTabSz="726440">
              <a:spcBef>
                <a:spcPts val="800"/>
              </a:spcBef>
              <a:defRPr sz="4224"/>
            </a:pPr>
            <a:r>
              <a:t>Business need to </a:t>
            </a:r>
            <a:r>
              <a:rPr b="1">
                <a:solidFill>
                  <a:schemeClr val="accent2">
                    <a:hueOff val="-2473792"/>
                    <a:satOff val="-50209"/>
                    <a:lumOff val="23543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mitigate risk exposures</a:t>
            </a:r>
            <a:r>
              <a:t> associated with Centralized IAM approaches</a:t>
            </a:r>
          </a:p>
          <a:p>
            <a:pPr lvl="1" marL="1084072" indent="-525272" defTabSz="726440">
              <a:spcBef>
                <a:spcPts val="800"/>
              </a:spcBef>
              <a:defRPr sz="4224"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t>7.9Bn records breached in 2019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7103" y="3408720"/>
            <a:ext cx="10662382" cy="689856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SemiBold"/>
        <a:ea typeface="IBM Plex Sans SemiBold"/>
        <a:cs typeface="IBM Plex Sans SemiBold"/>
      </a:majorFont>
      <a:minorFont>
        <a:latin typeface="IBM Plex Sans SemiBold"/>
        <a:ea typeface="IBM Plex Sans SemiBold"/>
        <a:cs typeface="IBM Plex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>
            <a:tab pos="457200" algn="l"/>
            <a:tab pos="914400" algn="l"/>
            <a:tab pos="1371600" algn="l"/>
            <a:tab pos="1828800" algn="l"/>
            <a:tab pos="2286000" algn="l"/>
            <a:tab pos="2743200" algn="l"/>
            <a:tab pos="3200400" algn="l"/>
            <a:tab pos="3657600" algn="l"/>
            <a:tab pos="4114800" algn="l"/>
            <a:tab pos="4572000" algn="l"/>
            <a:tab pos="5029200" algn="l"/>
            <a:tab pos="5486400" algn="l"/>
            <a:tab pos="5943600" algn="l"/>
            <a:tab pos="6400800" algn="l"/>
            <a:tab pos="6858000" algn="l"/>
            <a:tab pos="7315200" algn="l"/>
            <a:tab pos="7772400" algn="l"/>
            <a:tab pos="8229600" algn="l"/>
            <a:tab pos="8686800" algn="l"/>
            <a:tab pos="9144000" algn="l"/>
          </a:tabLst>
          <a:defRPr b="0" baseline="0" cap="none" i="0" spc="0" strike="noStrike" sz="6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IBM Plex Sans Medium"/>
            <a:ea typeface="IBM Plex Sans Medium"/>
            <a:cs typeface="IBM Plex Sans Medium"/>
            <a:sym typeface="IBM Plex Sans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SemiBold"/>
        <a:ea typeface="IBM Plex Sans SemiBold"/>
        <a:cs typeface="IBM Plex Sans SemiBold"/>
      </a:majorFont>
      <a:minorFont>
        <a:latin typeface="IBM Plex Sans SemiBold"/>
        <a:ea typeface="IBM Plex Sans SemiBold"/>
        <a:cs typeface="IBM Plex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>
            <a:tab pos="457200" algn="l"/>
            <a:tab pos="914400" algn="l"/>
            <a:tab pos="1371600" algn="l"/>
            <a:tab pos="1828800" algn="l"/>
            <a:tab pos="2286000" algn="l"/>
            <a:tab pos="2743200" algn="l"/>
            <a:tab pos="3200400" algn="l"/>
            <a:tab pos="3657600" algn="l"/>
            <a:tab pos="4114800" algn="l"/>
            <a:tab pos="4572000" algn="l"/>
            <a:tab pos="5029200" algn="l"/>
            <a:tab pos="5486400" algn="l"/>
            <a:tab pos="5943600" algn="l"/>
            <a:tab pos="6400800" algn="l"/>
            <a:tab pos="6858000" algn="l"/>
            <a:tab pos="7315200" algn="l"/>
            <a:tab pos="7772400" algn="l"/>
            <a:tab pos="8229600" algn="l"/>
            <a:tab pos="8686800" algn="l"/>
            <a:tab pos="9144000" algn="l"/>
          </a:tabLst>
          <a:defRPr b="0" baseline="0" cap="none" i="0" spc="0" strike="noStrike" sz="6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IBM Plex Sans Medium"/>
            <a:ea typeface="IBM Plex Sans Medium"/>
            <a:cs typeface="IBM Plex Sans Medium"/>
            <a:sym typeface="IBM Plex Sans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